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</p:sldMasterIdLst>
  <p:notesMasterIdLst>
    <p:notesMasterId r:id="rId19"/>
  </p:notesMasterIdLst>
  <p:sldIdLst>
    <p:sldId id="313" r:id="rId3"/>
    <p:sldId id="32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0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Симошин" initials="С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777777"/>
    <a:srgbClr val="9DC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67779" autoAdjust="0"/>
  </p:normalViewPr>
  <p:slideViewPr>
    <p:cSldViewPr snapToGrid="0">
      <p:cViewPr varScale="1">
        <p:scale>
          <a:sx n="77" d="100"/>
          <a:sy n="77" d="100"/>
        </p:scale>
        <p:origin x="120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15D69-63CB-480A-B489-ED73FEFFAEE4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375AE60-328A-401C-826B-260514B2DF5B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ООО «Фирма РКК» 28 лет на рынке профессиональной мобильной радиосвязи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2A637-7FEA-4C16-8775-7F31C4C4FC76}" type="parTrans" cxnId="{6A2D7252-ED7D-4568-AA2B-4310300C0628}">
      <dgm:prSet/>
      <dgm:spPr/>
      <dgm:t>
        <a:bodyPr/>
        <a:lstStyle/>
        <a:p>
          <a:endParaRPr lang="ru-RU"/>
        </a:p>
      </dgm:t>
    </dgm:pt>
    <dgm:pt modelId="{1FEC928D-9957-44F7-9C59-52F45B749CDA}" type="sibTrans" cxnId="{6A2D7252-ED7D-4568-AA2B-4310300C0628}">
      <dgm:prSet/>
      <dgm:spPr/>
      <dgm:t>
        <a:bodyPr/>
        <a:lstStyle/>
        <a:p>
          <a:endParaRPr lang="ru-RU"/>
        </a:p>
      </dgm:t>
    </dgm:pt>
    <dgm:pt modelId="{6AF8F77F-C76E-4DFF-A09C-3E95FFFE3E92}" type="pres">
      <dgm:prSet presAssocID="{67815D69-63CB-480A-B489-ED73FEFFAE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272E4-BD48-4DA8-886D-B103FDBF3505}" type="pres">
      <dgm:prSet presAssocID="{5375AE60-328A-401C-826B-260514B2DF5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39B4C-DAD0-4ACF-8A4B-72D7C703AF86}" type="presOf" srcId="{67815D69-63CB-480A-B489-ED73FEFFAEE4}" destId="{6AF8F77F-C76E-4DFF-A09C-3E95FFFE3E92}" srcOrd="0" destOrd="0" presId="urn:microsoft.com/office/officeart/2005/8/layout/process1"/>
    <dgm:cxn modelId="{70D01499-9447-43AE-A290-043D5F06C8E8}" type="presOf" srcId="{5375AE60-328A-401C-826B-260514B2DF5B}" destId="{B78272E4-BD48-4DA8-886D-B103FDBF3505}" srcOrd="0" destOrd="0" presId="urn:microsoft.com/office/officeart/2005/8/layout/process1"/>
    <dgm:cxn modelId="{6A2D7252-ED7D-4568-AA2B-4310300C0628}" srcId="{67815D69-63CB-480A-B489-ED73FEFFAEE4}" destId="{5375AE60-328A-401C-826B-260514B2DF5B}" srcOrd="0" destOrd="0" parTransId="{4762A637-7FEA-4C16-8775-7F31C4C4FC76}" sibTransId="{1FEC928D-9957-44F7-9C59-52F45B749CDA}"/>
    <dgm:cxn modelId="{D551C398-E5D8-4CA2-844E-A07B82523923}" type="presParOf" srcId="{6AF8F77F-C76E-4DFF-A09C-3E95FFFE3E92}" destId="{B78272E4-BD48-4DA8-886D-B103FDBF35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EC8D21-E816-41E1-966D-8A262F80A20B}" type="doc">
      <dgm:prSet loTypeId="urn:microsoft.com/office/officeart/2005/8/layout/process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2580148-6959-48E6-9753-BD3AC9666F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Кабельные системы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A7815-214C-479B-A574-8766BEDBE41F}" type="parTrans" cxnId="{2C220196-0BC6-4979-86B6-B5313A9B88D7}">
      <dgm:prSet/>
      <dgm:spPr/>
      <dgm:t>
        <a:bodyPr/>
        <a:lstStyle/>
        <a:p>
          <a:endParaRPr lang="ru-RU"/>
        </a:p>
      </dgm:t>
    </dgm:pt>
    <dgm:pt modelId="{552114D4-FDCF-4678-8459-8D35A5D09534}" type="sibTrans" cxnId="{2C220196-0BC6-4979-86B6-B5313A9B88D7}">
      <dgm:prSet/>
      <dgm:spPr/>
      <dgm:t>
        <a:bodyPr/>
        <a:lstStyle/>
        <a:p>
          <a:endParaRPr lang="ru-RU"/>
        </a:p>
      </dgm:t>
    </dgm:pt>
    <dgm:pt modelId="{A85A1A36-6569-4702-B1DA-C5A38D06F8A6}" type="pres">
      <dgm:prSet presAssocID="{2EEC8D21-E816-41E1-966D-8A262F80A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517D3-63E6-4089-B131-39236A745B8A}" type="pres">
      <dgm:prSet presAssocID="{32580148-6959-48E6-9753-BD3AC9666F0A}" presName="node" presStyleLbl="node1" presStyleIdx="0" presStyleCnt="1" custLinFactY="100000" custLinFactNeighborX="-3259" custLinFactNeighborY="14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20196-0BC6-4979-86B6-B5313A9B88D7}" srcId="{2EEC8D21-E816-41E1-966D-8A262F80A20B}" destId="{32580148-6959-48E6-9753-BD3AC9666F0A}" srcOrd="0" destOrd="0" parTransId="{30BA7815-214C-479B-A574-8766BEDBE41F}" sibTransId="{552114D4-FDCF-4678-8459-8D35A5D09534}"/>
    <dgm:cxn modelId="{AC76F299-2016-4D52-9ABD-84196544C0CB}" type="presOf" srcId="{32580148-6959-48E6-9753-BD3AC9666F0A}" destId="{4A8517D3-63E6-4089-B131-39236A745B8A}" srcOrd="0" destOrd="0" presId="urn:microsoft.com/office/officeart/2005/8/layout/process1"/>
    <dgm:cxn modelId="{974B0918-9A52-440D-806B-19DDFA2E8A74}" type="presOf" srcId="{2EEC8D21-E816-41E1-966D-8A262F80A20B}" destId="{A85A1A36-6569-4702-B1DA-C5A38D06F8A6}" srcOrd="0" destOrd="0" presId="urn:microsoft.com/office/officeart/2005/8/layout/process1"/>
    <dgm:cxn modelId="{87707420-32CB-401B-AB59-027B57CA64CD}" type="presParOf" srcId="{A85A1A36-6569-4702-B1DA-C5A38D06F8A6}" destId="{4A8517D3-63E6-4089-B131-39236A745B8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A56DC-430E-4965-800A-F0B218BA2441}" type="doc">
      <dgm:prSet loTypeId="urn:microsoft.com/office/officeart/2005/8/layout/process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E6C5BD38-4436-4EDC-B88F-7A83D3DFBBA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Оборудование для систем профессиональной радиосвязи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42201-B474-490B-99C4-C233A3E4DCA4}" type="parTrans" cxnId="{B55D4AC7-B6CD-4719-8845-A5038EC90EB2}">
      <dgm:prSet/>
      <dgm:spPr/>
      <dgm:t>
        <a:bodyPr/>
        <a:lstStyle/>
        <a:p>
          <a:endParaRPr lang="ru-RU"/>
        </a:p>
      </dgm:t>
    </dgm:pt>
    <dgm:pt modelId="{4C21546E-DDCC-452F-8D02-61275204AFE2}" type="sibTrans" cxnId="{B55D4AC7-B6CD-4719-8845-A5038EC90EB2}">
      <dgm:prSet/>
      <dgm:spPr/>
      <dgm:t>
        <a:bodyPr/>
        <a:lstStyle/>
        <a:p>
          <a:endParaRPr lang="ru-RU"/>
        </a:p>
      </dgm:t>
    </dgm:pt>
    <dgm:pt modelId="{0D006809-9C12-4E2D-85AA-6322459E5CB0}" type="pres">
      <dgm:prSet presAssocID="{ADAA56DC-430E-4965-800A-F0B218BA24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C28EC-53A0-4DCA-BCEE-A31967A6918D}" type="pres">
      <dgm:prSet presAssocID="{E6C5BD38-4436-4EDC-B88F-7A83D3DFBBAC}" presName="node" presStyleLbl="node1" presStyleIdx="0" presStyleCnt="1" custLinFactNeighborX="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D4AC7-B6CD-4719-8845-A5038EC90EB2}" srcId="{ADAA56DC-430E-4965-800A-F0B218BA2441}" destId="{E6C5BD38-4436-4EDC-B88F-7A83D3DFBBAC}" srcOrd="0" destOrd="0" parTransId="{03F42201-B474-490B-99C4-C233A3E4DCA4}" sibTransId="{4C21546E-DDCC-452F-8D02-61275204AFE2}"/>
    <dgm:cxn modelId="{6908E2A9-66A2-433E-9490-0C5C22BAD3DD}" type="presOf" srcId="{E6C5BD38-4436-4EDC-B88F-7A83D3DFBBAC}" destId="{E2EC28EC-53A0-4DCA-BCEE-A31967A6918D}" srcOrd="0" destOrd="0" presId="urn:microsoft.com/office/officeart/2005/8/layout/process1"/>
    <dgm:cxn modelId="{EF5E12F7-4E37-41AC-98D1-D97F6B5DA54B}" type="presOf" srcId="{ADAA56DC-430E-4965-800A-F0B218BA2441}" destId="{0D006809-9C12-4E2D-85AA-6322459E5CB0}" srcOrd="0" destOrd="0" presId="urn:microsoft.com/office/officeart/2005/8/layout/process1"/>
    <dgm:cxn modelId="{4CC7FD0D-7880-40BF-BE5E-9E7D93C30875}" type="presParOf" srcId="{0D006809-9C12-4E2D-85AA-6322459E5CB0}" destId="{E2EC28EC-53A0-4DCA-BCEE-A31967A691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C8D21-E816-41E1-966D-8A262F80A20B}" type="doc">
      <dgm:prSet loTypeId="urn:microsoft.com/office/officeart/2005/8/layout/process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2580148-6959-48E6-9753-BD3AC9666F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2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Оборудование для систем радиочастотной идентификации</a:t>
          </a:r>
          <a:r>
            <a:rPr lang="en-US" sz="2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A7815-214C-479B-A574-8766BEDBE41F}" type="parTrans" cxnId="{2C220196-0BC6-4979-86B6-B5313A9B88D7}">
      <dgm:prSet/>
      <dgm:spPr/>
      <dgm:t>
        <a:bodyPr/>
        <a:lstStyle/>
        <a:p>
          <a:endParaRPr lang="ru-RU"/>
        </a:p>
      </dgm:t>
    </dgm:pt>
    <dgm:pt modelId="{552114D4-FDCF-4678-8459-8D35A5D09534}" type="sibTrans" cxnId="{2C220196-0BC6-4979-86B6-B5313A9B88D7}">
      <dgm:prSet/>
      <dgm:spPr/>
      <dgm:t>
        <a:bodyPr/>
        <a:lstStyle/>
        <a:p>
          <a:endParaRPr lang="ru-RU"/>
        </a:p>
      </dgm:t>
    </dgm:pt>
    <dgm:pt modelId="{A85A1A36-6569-4702-B1DA-C5A38D06F8A6}" type="pres">
      <dgm:prSet presAssocID="{2EEC8D21-E816-41E1-966D-8A262F80A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517D3-63E6-4089-B131-39236A745B8A}" type="pres">
      <dgm:prSet presAssocID="{32580148-6959-48E6-9753-BD3AC9666F0A}" presName="node" presStyleLbl="node1" presStyleIdx="0" presStyleCnt="1" custLinFactNeighborX="-145" custLinFactNeighborY="1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20196-0BC6-4979-86B6-B5313A9B88D7}" srcId="{2EEC8D21-E816-41E1-966D-8A262F80A20B}" destId="{32580148-6959-48E6-9753-BD3AC9666F0A}" srcOrd="0" destOrd="0" parTransId="{30BA7815-214C-479B-A574-8766BEDBE41F}" sibTransId="{552114D4-FDCF-4678-8459-8D35A5D09534}"/>
    <dgm:cxn modelId="{6EA3F965-EACA-4719-8E5A-B31957DEF918}" type="presOf" srcId="{32580148-6959-48E6-9753-BD3AC9666F0A}" destId="{4A8517D3-63E6-4089-B131-39236A745B8A}" srcOrd="0" destOrd="0" presId="urn:microsoft.com/office/officeart/2005/8/layout/process1"/>
    <dgm:cxn modelId="{2E748110-44D1-45C7-8798-C4B97B04CC63}" type="presOf" srcId="{2EEC8D21-E816-41E1-966D-8A262F80A20B}" destId="{A85A1A36-6569-4702-B1DA-C5A38D06F8A6}" srcOrd="0" destOrd="0" presId="urn:microsoft.com/office/officeart/2005/8/layout/process1"/>
    <dgm:cxn modelId="{A5D04199-7A18-4D05-B2F4-8865ADBC69E3}" type="presParOf" srcId="{A85A1A36-6569-4702-B1DA-C5A38D06F8A6}" destId="{4A8517D3-63E6-4089-B131-39236A745B8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8E5214-A91B-412F-90C5-8C7221328484}" type="doc">
      <dgm:prSet loTypeId="urn:microsoft.com/office/officeart/2005/8/layout/process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734F8897-7C1F-4D75-9188-C5642BA942A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Приборы неразрушающего контроля</a:t>
          </a:r>
          <a:endParaRPr lang="ru-RU" sz="1100" dirty="0">
            <a:solidFill>
              <a:schemeClr val="tx1"/>
            </a:solidFill>
          </a:endParaRPr>
        </a:p>
      </dgm:t>
    </dgm:pt>
    <dgm:pt modelId="{E1C726C1-50D8-4C41-BFA6-9F5A20AB2BB0}" type="parTrans" cxnId="{D6585033-BF2F-4F3C-B105-E0291E8D05D4}">
      <dgm:prSet/>
      <dgm:spPr/>
      <dgm:t>
        <a:bodyPr/>
        <a:lstStyle/>
        <a:p>
          <a:endParaRPr lang="ru-RU"/>
        </a:p>
      </dgm:t>
    </dgm:pt>
    <dgm:pt modelId="{F654A710-FA24-423F-8709-7EF6986E3BAA}" type="sibTrans" cxnId="{D6585033-BF2F-4F3C-B105-E0291E8D05D4}">
      <dgm:prSet/>
      <dgm:spPr/>
      <dgm:t>
        <a:bodyPr/>
        <a:lstStyle/>
        <a:p>
          <a:endParaRPr lang="ru-RU"/>
        </a:p>
      </dgm:t>
    </dgm:pt>
    <dgm:pt modelId="{CEAB9176-A50D-4584-8B2B-CD8D55DED6C6}" type="pres">
      <dgm:prSet presAssocID="{6B8E5214-A91B-412F-90C5-8C72213284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9D5EC-39E5-410C-A072-51ED338B5DEF}" type="pres">
      <dgm:prSet presAssocID="{734F8897-7C1F-4D75-9188-C5642BA942A2}" presName="node" presStyleLbl="node1" presStyleIdx="0" presStyleCnt="1" custLinFactNeighborX="-435" custLinFactNeighborY="1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8D3D4-74DE-4627-B1E9-67CF83B8D1D9}" type="presOf" srcId="{6B8E5214-A91B-412F-90C5-8C7221328484}" destId="{CEAB9176-A50D-4584-8B2B-CD8D55DED6C6}" srcOrd="0" destOrd="0" presId="urn:microsoft.com/office/officeart/2005/8/layout/process1"/>
    <dgm:cxn modelId="{D6585033-BF2F-4F3C-B105-E0291E8D05D4}" srcId="{6B8E5214-A91B-412F-90C5-8C7221328484}" destId="{734F8897-7C1F-4D75-9188-C5642BA942A2}" srcOrd="0" destOrd="0" parTransId="{E1C726C1-50D8-4C41-BFA6-9F5A20AB2BB0}" sibTransId="{F654A710-FA24-423F-8709-7EF6986E3BAA}"/>
    <dgm:cxn modelId="{56190986-6BAB-4B80-9859-F4B25778BDEF}" type="presOf" srcId="{734F8897-7C1F-4D75-9188-C5642BA942A2}" destId="{F319D5EC-39E5-410C-A072-51ED338B5DEF}" srcOrd="0" destOrd="0" presId="urn:microsoft.com/office/officeart/2005/8/layout/process1"/>
    <dgm:cxn modelId="{EB03A223-7326-4BFC-84A5-E86E32AD4200}" type="presParOf" srcId="{CEAB9176-A50D-4584-8B2B-CD8D55DED6C6}" destId="{F319D5EC-39E5-410C-A072-51ED338B5DE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B2D266-8629-4F08-AF92-C4A6ACF751CE}" type="doc">
      <dgm:prSet loTypeId="urn:microsoft.com/office/officeart/2005/8/layout/process1" loCatId="process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FEE60278-A43F-485A-BEC5-67084852003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Антенно-фидерное оборудование </a:t>
          </a:r>
          <a:b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54505-84CE-4FFA-A4BB-8DF8D82413D2}" type="parTrans" cxnId="{21CD71A7-FFC8-4B03-B5B0-E6D48290BAF1}">
      <dgm:prSet/>
      <dgm:spPr/>
      <dgm:t>
        <a:bodyPr/>
        <a:lstStyle/>
        <a:p>
          <a:endParaRPr lang="ru-RU"/>
        </a:p>
      </dgm:t>
    </dgm:pt>
    <dgm:pt modelId="{40895190-18B0-4F0B-938E-EA44DE77C6EE}" type="sibTrans" cxnId="{21CD71A7-FFC8-4B03-B5B0-E6D48290BAF1}">
      <dgm:prSet/>
      <dgm:spPr/>
      <dgm:t>
        <a:bodyPr/>
        <a:lstStyle/>
        <a:p>
          <a:endParaRPr lang="ru-RU"/>
        </a:p>
      </dgm:t>
    </dgm:pt>
    <dgm:pt modelId="{28FCA864-3821-42ED-86C8-2D9934165403}" type="pres">
      <dgm:prSet presAssocID="{79B2D266-8629-4F08-AF92-C4A6ACF751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7FD12-ED5D-450F-8FEC-BC5AEF568A5D}" type="pres">
      <dgm:prSet presAssocID="{FEE60278-A43F-485A-BEC5-67084852003B}" presName="node" presStyleLbl="node1" presStyleIdx="0" presStyleCnt="1" custLinFactNeighborY="-1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A2ACC-FADC-4291-A930-AF5DB254B915}" type="presOf" srcId="{FEE60278-A43F-485A-BEC5-67084852003B}" destId="{2B67FD12-ED5D-450F-8FEC-BC5AEF568A5D}" srcOrd="0" destOrd="0" presId="urn:microsoft.com/office/officeart/2005/8/layout/process1"/>
    <dgm:cxn modelId="{21CD71A7-FFC8-4B03-B5B0-E6D48290BAF1}" srcId="{79B2D266-8629-4F08-AF92-C4A6ACF751CE}" destId="{FEE60278-A43F-485A-BEC5-67084852003B}" srcOrd="0" destOrd="0" parTransId="{ADF54505-84CE-4FFA-A4BB-8DF8D82413D2}" sibTransId="{40895190-18B0-4F0B-938E-EA44DE77C6EE}"/>
    <dgm:cxn modelId="{3767A9DF-0F03-490A-B080-55BFC2559338}" type="presOf" srcId="{79B2D266-8629-4F08-AF92-C4A6ACF751CE}" destId="{28FCA864-3821-42ED-86C8-2D9934165403}" srcOrd="0" destOrd="0" presId="urn:microsoft.com/office/officeart/2005/8/layout/process1"/>
    <dgm:cxn modelId="{50C750D2-F384-4EAE-AC75-D80751947B64}" type="presParOf" srcId="{28FCA864-3821-42ED-86C8-2D9934165403}" destId="{2B67FD12-ED5D-450F-8FEC-BC5AEF568A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AA56DC-430E-4965-800A-F0B218BA2441}" type="doc">
      <dgm:prSet loTypeId="urn:microsoft.com/office/officeart/2005/8/layout/process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E6C5BD38-4436-4EDC-B88F-7A83D3DFBBA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Системы </a:t>
          </a:r>
          <a:b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радиосвязи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42201-B474-490B-99C4-C233A3E4DCA4}" type="parTrans" cxnId="{B55D4AC7-B6CD-4719-8845-A5038EC90EB2}">
      <dgm:prSet/>
      <dgm:spPr/>
      <dgm:t>
        <a:bodyPr/>
        <a:lstStyle/>
        <a:p>
          <a:endParaRPr lang="ru-RU"/>
        </a:p>
      </dgm:t>
    </dgm:pt>
    <dgm:pt modelId="{4C21546E-DDCC-452F-8D02-61275204AFE2}" type="sibTrans" cxnId="{B55D4AC7-B6CD-4719-8845-A5038EC90EB2}">
      <dgm:prSet/>
      <dgm:spPr/>
      <dgm:t>
        <a:bodyPr/>
        <a:lstStyle/>
        <a:p>
          <a:endParaRPr lang="ru-RU"/>
        </a:p>
      </dgm:t>
    </dgm:pt>
    <dgm:pt modelId="{0D006809-9C12-4E2D-85AA-6322459E5CB0}" type="pres">
      <dgm:prSet presAssocID="{ADAA56DC-430E-4965-800A-F0B218BA24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C28EC-53A0-4DCA-BCEE-A31967A6918D}" type="pres">
      <dgm:prSet presAssocID="{E6C5BD38-4436-4EDC-B88F-7A83D3DFBBAC}" presName="node" presStyleLbl="node1" presStyleIdx="0" presStyleCnt="1" custLinFactNeighborX="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D4AC7-B6CD-4719-8845-A5038EC90EB2}" srcId="{ADAA56DC-430E-4965-800A-F0B218BA2441}" destId="{E6C5BD38-4436-4EDC-B88F-7A83D3DFBBAC}" srcOrd="0" destOrd="0" parTransId="{03F42201-B474-490B-99C4-C233A3E4DCA4}" sibTransId="{4C21546E-DDCC-452F-8D02-61275204AFE2}"/>
    <dgm:cxn modelId="{26C88FCA-078D-41FC-8451-40661B498ADA}" type="presOf" srcId="{E6C5BD38-4436-4EDC-B88F-7A83D3DFBBAC}" destId="{E2EC28EC-53A0-4DCA-BCEE-A31967A6918D}" srcOrd="0" destOrd="0" presId="urn:microsoft.com/office/officeart/2005/8/layout/process1"/>
    <dgm:cxn modelId="{76F78149-758A-4C2C-B273-C9B03487A95A}" type="presOf" srcId="{ADAA56DC-430E-4965-800A-F0B218BA2441}" destId="{0D006809-9C12-4E2D-85AA-6322459E5CB0}" srcOrd="0" destOrd="0" presId="urn:microsoft.com/office/officeart/2005/8/layout/process1"/>
    <dgm:cxn modelId="{0E6F895D-9D74-4F6D-A385-4DA9140683D3}" type="presParOf" srcId="{0D006809-9C12-4E2D-85AA-6322459E5CB0}" destId="{E2EC28EC-53A0-4DCA-BCEE-A31967A6918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EC8D21-E816-41E1-966D-8A262F80A20B}" type="doc">
      <dgm:prSet loTypeId="urn:microsoft.com/office/officeart/2005/8/layout/process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2580148-6959-48E6-9753-BD3AC9666F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системы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A7815-214C-479B-A574-8766BEDBE41F}" type="parTrans" cxnId="{2C220196-0BC6-4979-86B6-B5313A9B88D7}">
      <dgm:prSet/>
      <dgm:spPr/>
      <dgm:t>
        <a:bodyPr/>
        <a:lstStyle/>
        <a:p>
          <a:endParaRPr lang="ru-RU"/>
        </a:p>
      </dgm:t>
    </dgm:pt>
    <dgm:pt modelId="{552114D4-FDCF-4678-8459-8D35A5D09534}" type="sibTrans" cxnId="{2C220196-0BC6-4979-86B6-B5313A9B88D7}">
      <dgm:prSet/>
      <dgm:spPr/>
      <dgm:t>
        <a:bodyPr/>
        <a:lstStyle/>
        <a:p>
          <a:endParaRPr lang="ru-RU"/>
        </a:p>
      </dgm:t>
    </dgm:pt>
    <dgm:pt modelId="{A85A1A36-6569-4702-B1DA-C5A38D06F8A6}" type="pres">
      <dgm:prSet presAssocID="{2EEC8D21-E816-41E1-966D-8A262F80A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517D3-63E6-4089-B131-39236A745B8A}" type="pres">
      <dgm:prSet presAssocID="{32580148-6959-48E6-9753-BD3AC9666F0A}" presName="node" presStyleLbl="node1" presStyleIdx="0" presStyleCnt="1" custLinFactNeighborX="-145" custLinFactNeighborY="1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20196-0BC6-4979-86B6-B5313A9B88D7}" srcId="{2EEC8D21-E816-41E1-966D-8A262F80A20B}" destId="{32580148-6959-48E6-9753-BD3AC9666F0A}" srcOrd="0" destOrd="0" parTransId="{30BA7815-214C-479B-A574-8766BEDBE41F}" sibTransId="{552114D4-FDCF-4678-8459-8D35A5D09534}"/>
    <dgm:cxn modelId="{7E74BECF-CB59-463B-8EA3-8B935BD15BD4}" type="presOf" srcId="{2EEC8D21-E816-41E1-966D-8A262F80A20B}" destId="{A85A1A36-6569-4702-B1DA-C5A38D06F8A6}" srcOrd="0" destOrd="0" presId="urn:microsoft.com/office/officeart/2005/8/layout/process1"/>
    <dgm:cxn modelId="{39C0705E-CC4E-4A91-8F9F-C2FA781CA731}" type="presOf" srcId="{32580148-6959-48E6-9753-BD3AC9666F0A}" destId="{4A8517D3-63E6-4089-B131-39236A745B8A}" srcOrd="0" destOrd="0" presId="urn:microsoft.com/office/officeart/2005/8/layout/process1"/>
    <dgm:cxn modelId="{D73AC17F-C7F0-4456-B46E-EBE03ADE5F8A}" type="presParOf" srcId="{A85A1A36-6569-4702-B1DA-C5A38D06F8A6}" destId="{4A8517D3-63E6-4089-B131-39236A745B8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8E5214-A91B-412F-90C5-8C7221328484}" type="doc">
      <dgm:prSet loTypeId="urn:microsoft.com/office/officeart/2005/8/layout/process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734F8897-7C1F-4D75-9188-C5642BA942A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Решения </a:t>
          </a: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RFID</a:t>
          </a:r>
          <a:endParaRPr lang="ru-RU" sz="1100" dirty="0">
            <a:solidFill>
              <a:schemeClr val="tx1"/>
            </a:solidFill>
          </a:endParaRPr>
        </a:p>
      </dgm:t>
    </dgm:pt>
    <dgm:pt modelId="{E1C726C1-50D8-4C41-BFA6-9F5A20AB2BB0}" type="parTrans" cxnId="{D6585033-BF2F-4F3C-B105-E0291E8D05D4}">
      <dgm:prSet/>
      <dgm:spPr/>
      <dgm:t>
        <a:bodyPr/>
        <a:lstStyle/>
        <a:p>
          <a:endParaRPr lang="ru-RU"/>
        </a:p>
      </dgm:t>
    </dgm:pt>
    <dgm:pt modelId="{F654A710-FA24-423F-8709-7EF6986E3BAA}" type="sibTrans" cxnId="{D6585033-BF2F-4F3C-B105-E0291E8D05D4}">
      <dgm:prSet/>
      <dgm:spPr/>
      <dgm:t>
        <a:bodyPr/>
        <a:lstStyle/>
        <a:p>
          <a:endParaRPr lang="ru-RU"/>
        </a:p>
      </dgm:t>
    </dgm:pt>
    <dgm:pt modelId="{CEAB9176-A50D-4584-8B2B-CD8D55DED6C6}" type="pres">
      <dgm:prSet presAssocID="{6B8E5214-A91B-412F-90C5-8C72213284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9D5EC-39E5-410C-A072-51ED338B5DEF}" type="pres">
      <dgm:prSet presAssocID="{734F8897-7C1F-4D75-9188-C5642BA942A2}" presName="node" presStyleLbl="node1" presStyleIdx="0" presStyleCnt="1" custLinFactNeighborX="1575" custLinFactNeighborY="-2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FF3D5-1F8A-4CCA-8538-7D190D5C749B}" type="presOf" srcId="{6B8E5214-A91B-412F-90C5-8C7221328484}" destId="{CEAB9176-A50D-4584-8B2B-CD8D55DED6C6}" srcOrd="0" destOrd="0" presId="urn:microsoft.com/office/officeart/2005/8/layout/process1"/>
    <dgm:cxn modelId="{69D3FC62-13D3-4231-9754-6733AD89A88C}" type="presOf" srcId="{734F8897-7C1F-4D75-9188-C5642BA942A2}" destId="{F319D5EC-39E5-410C-A072-51ED338B5DEF}" srcOrd="0" destOrd="0" presId="urn:microsoft.com/office/officeart/2005/8/layout/process1"/>
    <dgm:cxn modelId="{D6585033-BF2F-4F3C-B105-E0291E8D05D4}" srcId="{6B8E5214-A91B-412F-90C5-8C7221328484}" destId="{734F8897-7C1F-4D75-9188-C5642BA942A2}" srcOrd="0" destOrd="0" parTransId="{E1C726C1-50D8-4C41-BFA6-9F5A20AB2BB0}" sibTransId="{F654A710-FA24-423F-8709-7EF6986E3BAA}"/>
    <dgm:cxn modelId="{399E4B21-AD53-4855-9B97-A927C4FC056B}" type="presParOf" srcId="{CEAB9176-A50D-4584-8B2B-CD8D55DED6C6}" destId="{F319D5EC-39E5-410C-A072-51ED338B5DE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B2D266-8629-4F08-AF92-C4A6ACF751CE}" type="doc">
      <dgm:prSet loTypeId="urn:microsoft.com/office/officeart/2005/8/layout/process1" loCatId="process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FEE60278-A43F-485A-BEC5-67084852003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Системы</a:t>
          </a:r>
          <a:b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широкополосного доступа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54505-84CE-4FFA-A4BB-8DF8D82413D2}" type="parTrans" cxnId="{21CD71A7-FFC8-4B03-B5B0-E6D48290BAF1}">
      <dgm:prSet/>
      <dgm:spPr/>
      <dgm:t>
        <a:bodyPr/>
        <a:lstStyle/>
        <a:p>
          <a:endParaRPr lang="ru-RU"/>
        </a:p>
      </dgm:t>
    </dgm:pt>
    <dgm:pt modelId="{40895190-18B0-4F0B-938E-EA44DE77C6EE}" type="sibTrans" cxnId="{21CD71A7-FFC8-4B03-B5B0-E6D48290BAF1}">
      <dgm:prSet/>
      <dgm:spPr/>
      <dgm:t>
        <a:bodyPr/>
        <a:lstStyle/>
        <a:p>
          <a:endParaRPr lang="ru-RU"/>
        </a:p>
      </dgm:t>
    </dgm:pt>
    <dgm:pt modelId="{28FCA864-3821-42ED-86C8-2D9934165403}" type="pres">
      <dgm:prSet presAssocID="{79B2D266-8629-4F08-AF92-C4A6ACF751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7FD12-ED5D-450F-8FEC-BC5AEF568A5D}" type="pres">
      <dgm:prSet presAssocID="{FEE60278-A43F-485A-BEC5-67084852003B}" presName="node" presStyleLbl="node1" presStyleIdx="0" presStyleCnt="1" custLinFactNeighborX="49" custLinFactNeighborY="-1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C0FC-9609-44CB-AF4D-998C29901295}" type="presOf" srcId="{FEE60278-A43F-485A-BEC5-67084852003B}" destId="{2B67FD12-ED5D-450F-8FEC-BC5AEF568A5D}" srcOrd="0" destOrd="0" presId="urn:microsoft.com/office/officeart/2005/8/layout/process1"/>
    <dgm:cxn modelId="{26F9D4E6-956D-4A90-B06F-AF01C9CC109E}" type="presOf" srcId="{79B2D266-8629-4F08-AF92-C4A6ACF751CE}" destId="{28FCA864-3821-42ED-86C8-2D9934165403}" srcOrd="0" destOrd="0" presId="urn:microsoft.com/office/officeart/2005/8/layout/process1"/>
    <dgm:cxn modelId="{21CD71A7-FFC8-4B03-B5B0-E6D48290BAF1}" srcId="{79B2D266-8629-4F08-AF92-C4A6ACF751CE}" destId="{FEE60278-A43F-485A-BEC5-67084852003B}" srcOrd="0" destOrd="0" parTransId="{ADF54505-84CE-4FFA-A4BB-8DF8D82413D2}" sibTransId="{40895190-18B0-4F0B-938E-EA44DE77C6EE}"/>
    <dgm:cxn modelId="{C9B79A01-2876-4B93-AC93-51C0945F1B80}" type="presParOf" srcId="{28FCA864-3821-42ED-86C8-2D9934165403}" destId="{2B67FD12-ED5D-450F-8FEC-BC5AEF568A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72E4-BD48-4DA8-886D-B103FDBF3505}">
      <dsp:nvSpPr>
        <dsp:cNvPr id="0" name=""/>
        <dsp:cNvSpPr/>
      </dsp:nvSpPr>
      <dsp:spPr>
        <a:xfrm>
          <a:off x="5484" y="0"/>
          <a:ext cx="11222295" cy="58785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ООО «Фирма РКК» 28 лет на рынке профессиональной мобильной радиосвязи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2" y="17218"/>
        <a:ext cx="11187859" cy="553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17D3-63E6-4089-B131-39236A745B8A}">
      <dsp:nvSpPr>
        <dsp:cNvPr id="0" name=""/>
        <dsp:cNvSpPr/>
      </dsp:nvSpPr>
      <dsp:spPr>
        <a:xfrm>
          <a:off x="0" y="0"/>
          <a:ext cx="4747233" cy="5595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Кабельные системы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8" y="16388"/>
        <a:ext cx="4714457" cy="526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EC-53A0-4DCA-BCEE-A31967A6918D}">
      <dsp:nvSpPr>
        <dsp:cNvPr id="0" name=""/>
        <dsp:cNvSpPr/>
      </dsp:nvSpPr>
      <dsp:spPr>
        <a:xfrm>
          <a:off x="4640" y="0"/>
          <a:ext cx="4747233" cy="7776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Оборудование для систем профессиональной радиосвязи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7" y="22777"/>
        <a:ext cx="4701679" cy="732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17D3-63E6-4089-B131-39236A745B8A}">
      <dsp:nvSpPr>
        <dsp:cNvPr id="0" name=""/>
        <dsp:cNvSpPr/>
      </dsp:nvSpPr>
      <dsp:spPr>
        <a:xfrm>
          <a:off x="0" y="0"/>
          <a:ext cx="4742597" cy="83929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Оборудование для систем радиочастотной идентификации</a:t>
          </a:r>
          <a:r>
            <a:rPr lang="en-US" sz="24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2" y="24582"/>
        <a:ext cx="4693433" cy="790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D5EC-39E5-410C-A072-51ED338B5DEF}">
      <dsp:nvSpPr>
        <dsp:cNvPr id="0" name=""/>
        <dsp:cNvSpPr/>
      </dsp:nvSpPr>
      <dsp:spPr>
        <a:xfrm>
          <a:off x="0" y="0"/>
          <a:ext cx="4747233" cy="81940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Приборы неразрушающего контроля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4000" y="24000"/>
        <a:ext cx="4699233" cy="771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FD12-ED5D-450F-8FEC-BC5AEF568A5D}">
      <dsp:nvSpPr>
        <dsp:cNvPr id="0" name=""/>
        <dsp:cNvSpPr/>
      </dsp:nvSpPr>
      <dsp:spPr>
        <a:xfrm>
          <a:off x="2320" y="0"/>
          <a:ext cx="4747233" cy="8738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Антенно-фидерное оборудование </a:t>
          </a:r>
          <a:b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13" y="25593"/>
        <a:ext cx="4696047" cy="822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28EC-53A0-4DCA-BCEE-A31967A6918D}">
      <dsp:nvSpPr>
        <dsp:cNvPr id="0" name=""/>
        <dsp:cNvSpPr/>
      </dsp:nvSpPr>
      <dsp:spPr>
        <a:xfrm>
          <a:off x="4640" y="0"/>
          <a:ext cx="4747233" cy="70756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Системы </a:t>
          </a:r>
          <a:b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радиосвязи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64" y="20724"/>
        <a:ext cx="4705785" cy="66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17D3-63E6-4089-B131-39236A745B8A}">
      <dsp:nvSpPr>
        <dsp:cNvPr id="0" name=""/>
        <dsp:cNvSpPr/>
      </dsp:nvSpPr>
      <dsp:spPr>
        <a:xfrm>
          <a:off x="0" y="0"/>
          <a:ext cx="4747233" cy="5595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системы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88" y="16388"/>
        <a:ext cx="4714457" cy="526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D5EC-39E5-410C-A072-51ED338B5DEF}">
      <dsp:nvSpPr>
        <dsp:cNvPr id="0" name=""/>
        <dsp:cNvSpPr/>
      </dsp:nvSpPr>
      <dsp:spPr>
        <a:xfrm>
          <a:off x="4640" y="0"/>
          <a:ext cx="4747233" cy="54580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Решения </a:t>
          </a: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RFID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0626" y="15986"/>
        <a:ext cx="4715261" cy="513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FD12-ED5D-450F-8FEC-BC5AEF568A5D}">
      <dsp:nvSpPr>
        <dsp:cNvPr id="0" name=""/>
        <dsp:cNvSpPr/>
      </dsp:nvSpPr>
      <dsp:spPr>
        <a:xfrm>
          <a:off x="4640" y="0"/>
          <a:ext cx="4747233" cy="67894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Системы</a:t>
          </a:r>
          <a:b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широкополосного доступа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25" y="19885"/>
        <a:ext cx="4707463" cy="63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C3923-45D9-435D-A0F8-19F7DDF242F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BE9B-497C-45B1-B2B0-1B4586CEB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9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Цифровые системы профессиональной радиосвязи</a:t>
            </a:r>
          </a:p>
          <a:p>
            <a:endParaRPr lang="en-US" sz="1050" b="1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66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Виктор Васильевич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66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Назаркин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66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66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проектов ООО «Фирма РКК»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7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6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2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5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2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0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5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6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5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Фирма РКК основана </a:t>
            </a:r>
            <a:r>
              <a:rPr lang="ru-RU" b="1" dirty="0"/>
              <a:t>в 1990 году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Мы создаем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 коммуникационные </a:t>
            </a:r>
            <a:r>
              <a:rPr lang="ru-RU" sz="1200" dirty="0"/>
              <a:t> системы для предприятий электроэнергетики и транспорта, нефтегазового и горнодобывающего комплексов, силовых ведомств, крупных коммерческих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28 лет </a:t>
            </a:r>
            <a:r>
              <a:rPr lang="ru-RU" sz="1200" dirty="0"/>
              <a:t>на рынке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55</a:t>
            </a:r>
            <a:r>
              <a:rPr lang="ru-RU" sz="1200" dirty="0"/>
              <a:t> сотрудников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/>
              <a:t>5000</a:t>
            </a:r>
            <a:r>
              <a:rPr lang="ru-RU" sz="1200" dirty="0"/>
              <a:t> реализованных проектов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/>
              <a:t>В </a:t>
            </a:r>
            <a:r>
              <a:rPr lang="ru-RU" sz="1200" b="1" dirty="0"/>
              <a:t>500</a:t>
            </a:r>
            <a:r>
              <a:rPr lang="ru-RU" sz="1200" baseline="0" dirty="0"/>
              <a:t> городах России и СНГ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3A81-C10D-464D-91F3-5254CE7BC4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608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9411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387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560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1528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0025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5021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6512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731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046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699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0654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490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1787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80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240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76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117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44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889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2672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6E7F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1DDE-3D62-6E41-A221-B391FC6A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91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B9EE138-2805-4D44-AAB4-C5DF20176DB8}" type="datetimeFigureOut">
              <a:rPr lang="ru-RU" smtClean="0">
                <a:solidFill>
                  <a:srgbClr val="C6E7FC"/>
                </a:solidFill>
              </a:rPr>
              <a:pPr defTabSz="457200"/>
              <a:t>28.11.2018</a:t>
            </a:fld>
            <a:endParaRPr lang="ru-RU">
              <a:solidFill>
                <a:srgbClr val="C6E7F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C6E7F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4C1DDE-3D62-6E41-A221-B391FC6A81DE}" type="slidenum">
              <a:rPr lang="ru-RU" smtClean="0"/>
              <a:pPr defTabSz="4572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@rkk.ru" TargetMode="Externa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43740"/>
            <a:ext cx="9144000" cy="436928"/>
          </a:xfrm>
        </p:spPr>
        <p:txBody>
          <a:bodyPr rtlCol="0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Глеб Коновалов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руководитель RFID направления</a:t>
            </a:r>
          </a:p>
        </p:txBody>
      </p:sp>
      <p:sp>
        <p:nvSpPr>
          <p:cNvPr id="7" name="Rectangle 2"/>
          <p:cNvSpPr txBox="1">
            <a:spLocks noGrp="1"/>
          </p:cNvSpPr>
          <p:nvPr>
            <p:ph type="ctrTitle"/>
          </p:nvPr>
        </p:nvSpPr>
        <p:spPr>
          <a:xfrm>
            <a:off x="523461" y="2980263"/>
            <a:ext cx="11145078" cy="24280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62626"/>
                </a:solidFill>
                <a:latin typeface="Garamond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rgbClr val="FF6600"/>
                </a:solidFill>
                <a:latin typeface="Arial Black" panose="020B0A04020102020204" pitchFamily="34" charset="0"/>
              </a:rPr>
              <a:t>«Решение дополнительных задач предприятий ГК «</a:t>
            </a:r>
            <a:r>
              <a:rPr lang="ru-RU" sz="2700" b="1" dirty="0" err="1">
                <a:solidFill>
                  <a:srgbClr val="FF6600"/>
                </a:solidFill>
                <a:latin typeface="Arial Black" panose="020B0A04020102020204" pitchFamily="34" charset="0"/>
              </a:rPr>
              <a:t>Росатом</a:t>
            </a:r>
            <a:r>
              <a:rPr lang="ru-RU" sz="2700" b="1" dirty="0">
                <a:solidFill>
                  <a:srgbClr val="FF6600"/>
                </a:solidFill>
                <a:latin typeface="Arial Black" panose="020B0A04020102020204" pitchFamily="34" charset="0"/>
              </a:rPr>
              <a:t>» в плане расширения функциональных возможностей действующих систем подвижной радиосвязи</a:t>
            </a:r>
            <a:r>
              <a:rPr lang="ru-RU" sz="2700" b="1" dirty="0">
                <a:solidFill>
                  <a:srgbClr val="FF3300"/>
                </a:solidFill>
                <a:latin typeface="Arial Black" panose="020B0A04020102020204" pitchFamily="34" charset="0"/>
              </a:rPr>
              <a:t>. 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Система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автоматизированного учета материально-технических ресурсов. Технология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RFID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3461" y="1655982"/>
            <a:ext cx="11145077" cy="112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X Международный форум поставщиков атомной отрасли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«АТОМЕКС 2018»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Москва, Гостиный Двор,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03.12.2018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66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3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Преимущества радиометок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505173" y="1602232"/>
            <a:ext cx="3169882" cy="4323054"/>
            <a:chOff x="8505173" y="1602232"/>
            <a:chExt cx="3169882" cy="4323054"/>
          </a:xfrm>
        </p:grpSpPr>
        <p:pic>
          <p:nvPicPr>
            <p:cNvPr id="4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834" y="4126494"/>
              <a:ext cx="1829281" cy="17987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173" y="1602232"/>
              <a:ext cx="3169882" cy="2351847"/>
            </a:xfrm>
            <a:prstGeom prst="rect">
              <a:avLst/>
            </a:prstGeom>
          </p:spPr>
        </p:pic>
      </p:grpSp>
      <p:sp>
        <p:nvSpPr>
          <p:cNvPr id="47" name="Содержимое 6"/>
          <p:cNvSpPr>
            <a:spLocks noGrp="1"/>
          </p:cNvSpPr>
          <p:nvPr/>
        </p:nvSpPr>
        <p:spPr bwMode="auto">
          <a:xfrm>
            <a:off x="479367" y="1740018"/>
            <a:ext cx="7850441" cy="45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метки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обладают высокой устойчивостью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 физическим загрязнениям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работают даже под слоем пыли, грязи, снега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краски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метки считываются автоматически посредством радиообмена,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вероятность ошибки идентификации, присущая другим способам, практически исключена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Появляется возможность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электронного паспорта объекта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сохранением таких характеристик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как:</a:t>
            </a:r>
          </a:p>
          <a:p>
            <a:pPr lvl="1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предыдущей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планируемой поверки/осмотра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роизводственный номер/модель объекта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окончания срока эксплуатации;</a:t>
            </a:r>
          </a:p>
          <a:p>
            <a:pPr lvl="1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необходимые характеристики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ru-RU" sz="1200" dirty="0"/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696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Решения в области логистики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9055" y="2893512"/>
            <a:ext cx="3561115" cy="1164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цепочками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поставок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71" y="1463660"/>
            <a:ext cx="7412588" cy="49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Контроль условий хранения и транспортировки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5903" y="1453729"/>
            <a:ext cx="47793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обеспечивать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контроль условий хранения и транспортировки грузов, требующих специальных режимов перевозки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температуры, влажности,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акселерометр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Контроль нескольких параметров окружающей среды (температура, влажность, удар,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опрокидывание)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Режимы регистрации для отслеживаемых параметров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стандартных интерфейсов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NFC/UHF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передачи данных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эксплуатации: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нескольких лет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79367" y="1453729"/>
            <a:ext cx="3616644" cy="3826748"/>
            <a:chOff x="479367" y="1453729"/>
            <a:chExt cx="3616644" cy="3826748"/>
          </a:xfrm>
        </p:grpSpPr>
        <p:sp>
          <p:nvSpPr>
            <p:cNvPr id="12" name="TextBox 11"/>
            <p:cNvSpPr txBox="1"/>
            <p:nvPr/>
          </p:nvSpPr>
          <p:spPr>
            <a:xfrm>
              <a:off x="481120" y="1956490"/>
              <a:ext cx="361489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поддонов: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корпусная </a:t>
              </a: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сенсорная метка </a:t>
              </a:r>
              <a:endPara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паллет/коробок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гибкий </a:t>
              </a: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температурный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UHF 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логгер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температурный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NFC-</a:t>
              </a: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логгер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считывания информации: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Ручной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UHF 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считыватель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Смартфон с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NFC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71513" lvl="1" indent="-214313">
                <a:buFont typeface="Arial" panose="020B0604020202020204" pitchFamily="34" charset="0"/>
                <a:buChar char="•"/>
              </a:pPr>
              <a:endParaRPr lang="en-US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Программное обеспечение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3525"/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Обеспечивает визуализацию параметров изменения 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температуры окружающей среды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367" y="1453729"/>
              <a:ext cx="2704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Компоненты решения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74336" y="1453729"/>
            <a:ext cx="2703093" cy="4872483"/>
            <a:chOff x="4074336" y="1453729"/>
            <a:chExt cx="2703093" cy="487248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5" b="12650"/>
            <a:stretch/>
          </p:blipFill>
          <p:spPr>
            <a:xfrm>
              <a:off x="4074336" y="3331922"/>
              <a:ext cx="2703093" cy="16158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074336" y="1453729"/>
              <a:ext cx="2541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Варианты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логгеров</a:t>
              </a:r>
            </a:p>
          </p:txBody>
        </p:sp>
        <p:pic>
          <p:nvPicPr>
            <p:cNvPr id="18" name="Picture 4" descr="ICEBERG_02">
              <a:extLst>
                <a:ext uri="{FF2B5EF4-FFF2-40B4-BE49-F238E27FC236}">
                  <a16:creationId xmlns:a16="http://schemas.microsoft.com/office/drawing/2014/main" id="{41EB155A-D566-4EF5-9E54-E0E3488F8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77" y="1923270"/>
              <a:ext cx="2449570" cy="128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CF0C38C-B245-4370-BEF8-FBECBCC0E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821"/>
            <a:stretch/>
          </p:blipFill>
          <p:spPr>
            <a:xfrm>
              <a:off x="4423796" y="4835646"/>
              <a:ext cx="2192055" cy="1490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1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RFID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метка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защита от контрафакта / контроль вскрытия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67" y="1778298"/>
            <a:ext cx="73239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Метка содержит уникальный код и защищена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Метка встраивается в объект учета или наклеивается на него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вскрытии упаковки нарушается антенна метки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дополнительный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антикражный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контакт метки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 вскрытия или подделки метки может быть проверен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телефона 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NFC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специально установленного приложения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9367" y="4656248"/>
            <a:ext cx="793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Эффективная борьба с подделками и подменами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проверка сроков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Легкость и быстрота инвентаризации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цепочками поставок  и запись истории изменения параметров</a:t>
            </a:r>
            <a:endParaRPr lang="ru-R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004131" y="1657026"/>
            <a:ext cx="3526502" cy="4462671"/>
            <a:chOff x="8004131" y="1657026"/>
            <a:chExt cx="3526502" cy="4462671"/>
          </a:xfrm>
        </p:grpSpPr>
        <p:pic>
          <p:nvPicPr>
            <p:cNvPr id="22" name="Picture 4" descr="http://www.rfidjournal.com/lib/x/a/assets/2015/02/OpenSense_tag-we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5053" y="1657026"/>
              <a:ext cx="1215580" cy="230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131" y="1657026"/>
              <a:ext cx="1982787" cy="1949738"/>
            </a:xfrm>
            <a:prstGeom prst="rect">
              <a:avLst/>
            </a:prstGeom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18073" y="3809123"/>
              <a:ext cx="3005624" cy="231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4873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присутствия / отсутствия физического объекта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51353" y="1591139"/>
            <a:ext cx="11023702" cy="1907829"/>
          </a:xfrm>
          <a:prstGeom prst="rect">
            <a:avLst/>
          </a:prstGeom>
        </p:spPr>
        <p:txBody>
          <a:bodyPr vert="horz" lIns="69681" tIns="34840" rIns="69681" bIns="34840" rtlCol="0">
            <a:noAutofit/>
          </a:bodyPr>
          <a:lstStyle>
            <a:lvl1pPr marL="224988" indent="-224988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2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964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941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4917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93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Ускорение инвентаризации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(мгновенная)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обнаружение объекта в пространстве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Автоматический контроль за наполненностью полок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о наличии/отсутствии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реальном времени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09721" y="3308450"/>
            <a:ext cx="10810964" cy="2952809"/>
            <a:chOff x="626301" y="2970248"/>
            <a:chExt cx="10810964" cy="2952809"/>
          </a:xfrm>
        </p:grpSpPr>
        <p:sp>
          <p:nvSpPr>
            <p:cNvPr id="14" name="Выноска 1 13"/>
            <p:cNvSpPr/>
            <p:nvPr/>
          </p:nvSpPr>
          <p:spPr>
            <a:xfrm>
              <a:off x="8522693" y="5227989"/>
              <a:ext cx="2914572" cy="695068"/>
            </a:xfrm>
            <a:prstGeom prst="borderCallout1">
              <a:avLst>
                <a:gd name="adj1" fmla="val -21386"/>
                <a:gd name="adj2" fmla="val 1639"/>
                <a:gd name="adj3" fmla="val -20968"/>
                <a:gd name="adj4" fmla="val 107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Стеллаж с 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RFID-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антеннами</a:t>
              </a:r>
              <a:b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полках</a:t>
              </a:r>
            </a:p>
          </p:txBody>
        </p:sp>
        <p:sp>
          <p:nvSpPr>
            <p:cNvPr id="18" name="Блок-схема: магнитный диск 17"/>
            <p:cNvSpPr/>
            <p:nvPr/>
          </p:nvSpPr>
          <p:spPr>
            <a:xfrm>
              <a:off x="4365971" y="3710508"/>
              <a:ext cx="2235944" cy="92597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 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RFID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Выноска 2 (без границы) 18"/>
            <p:cNvSpPr/>
            <p:nvPr/>
          </p:nvSpPr>
          <p:spPr>
            <a:xfrm>
              <a:off x="2736135" y="2970248"/>
              <a:ext cx="1735505" cy="473891"/>
            </a:xfrm>
            <a:prstGeom prst="callout2">
              <a:avLst>
                <a:gd name="adj1" fmla="val 106984"/>
                <a:gd name="adj2" fmla="val 2344"/>
                <a:gd name="adj3" fmla="val 106938"/>
                <a:gd name="adj4" fmla="val 107712"/>
                <a:gd name="adj5" fmla="val 188257"/>
                <a:gd name="adj6" fmla="val 125858"/>
              </a:avLst>
            </a:prstGeom>
            <a:solidFill>
              <a:schemeClr val="bg1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Система, управляющая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RFID-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устройствами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 rot="5400000" flipH="1">
              <a:off x="7538981" y="3171003"/>
              <a:ext cx="350840" cy="192574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6640904" y="4288635"/>
              <a:ext cx="228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товарах на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стеллаже</a:t>
              </a:r>
            </a:p>
          </p:txBody>
        </p:sp>
        <p:sp>
          <p:nvSpPr>
            <p:cNvPr id="27" name="Блок-схема: магнитный диск 26"/>
            <p:cNvSpPr/>
            <p:nvPr/>
          </p:nvSpPr>
          <p:spPr>
            <a:xfrm>
              <a:off x="626301" y="3710507"/>
              <a:ext cx="2235286" cy="925979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 </a:t>
              </a: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</a:t>
              </a:r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учёта)</a:t>
              </a:r>
            </a:p>
          </p:txBody>
        </p:sp>
        <p:sp>
          <p:nvSpPr>
            <p:cNvPr id="28" name="Двойная стрелка влево/вправо 27"/>
            <p:cNvSpPr/>
            <p:nvPr/>
          </p:nvSpPr>
          <p:spPr>
            <a:xfrm>
              <a:off x="3011200" y="3925940"/>
              <a:ext cx="1224694" cy="36269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1000">
                <a:solidFill>
                  <a:prstClr val="white"/>
                </a:solidFill>
              </a:endParaRPr>
            </a:p>
          </p:txBody>
        </p:sp>
        <p:pic>
          <p:nvPicPr>
            <p:cNvPr id="29" name="Picture 2" descr="C:\Users\User\Desktop\CqgBUVNGZHKAMelqAAEb1NLUOFM495.jpg">
              <a:extLst>
                <a:ext uri="{FF2B5EF4-FFF2-40B4-BE49-F238E27FC236}">
                  <a16:creationId xmlns:a16="http://schemas.microsoft.com/office/drawing/2014/main" id="{6DAA8709-6FD0-4B44-9659-B32CA1765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26887" y="3022014"/>
              <a:ext cx="2306184" cy="230618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2451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возвратной тары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79367" y="1595108"/>
            <a:ext cx="11195688" cy="1275721"/>
          </a:xfrm>
          <a:prstGeom prst="rect">
            <a:avLst/>
          </a:prstGeom>
        </p:spPr>
        <p:txBody>
          <a:bodyPr vert="horz" lIns="69681" tIns="34840" rIns="69681" bIns="34840" rtlCol="0">
            <a:noAutofit/>
          </a:bodyPr>
          <a:lstStyle>
            <a:lvl1pPr marL="224988" indent="-224988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27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964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941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4917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93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учёта тары</a:t>
            </a:r>
          </a:p>
          <a:p>
            <a:pPr defTabSz="9144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движения тары</a:t>
            </a:r>
          </a:p>
          <a:p>
            <a:pPr defTabSz="9144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состоянием тары (включая факт санитарной обработки)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28482" y="2649530"/>
            <a:ext cx="10924053" cy="3482583"/>
            <a:chOff x="677122" y="2727354"/>
            <a:chExt cx="10924053" cy="3482583"/>
          </a:xfrm>
        </p:grpSpPr>
        <p:sp>
          <p:nvSpPr>
            <p:cNvPr id="23" name="TextBox 22"/>
            <p:cNvSpPr txBox="1"/>
            <p:nvPr/>
          </p:nvSpPr>
          <p:spPr>
            <a:xfrm>
              <a:off x="5097945" y="5902160"/>
              <a:ext cx="33786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Пустая промаркированная тара</a:t>
              </a:r>
            </a:p>
          </p:txBody>
        </p:sp>
        <p:pic>
          <p:nvPicPr>
            <p:cNvPr id="24" name="Picture 10" descr="http://industrial.temesist.com/photos/pallets/palet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863" y="3309296"/>
              <a:ext cx="1146446" cy="81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Выноска 1 24"/>
            <p:cNvSpPr/>
            <p:nvPr/>
          </p:nvSpPr>
          <p:spPr>
            <a:xfrm>
              <a:off x="9687817" y="5180476"/>
              <a:ext cx="1913358" cy="970643"/>
            </a:xfrm>
            <a:prstGeom prst="borderCallout1">
              <a:avLst>
                <a:gd name="adj1" fmla="val 18750"/>
                <a:gd name="adj2" fmla="val -8333"/>
                <a:gd name="adj3" fmla="val -51935"/>
                <a:gd name="adj4" fmla="val -64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и отгрузка по 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RFID-</a:t>
              </a:r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меткам</a:t>
              </a:r>
            </a:p>
          </p:txBody>
        </p:sp>
        <p:sp>
          <p:nvSpPr>
            <p:cNvPr id="30" name="Выноска 1 29"/>
            <p:cNvSpPr/>
            <p:nvPr/>
          </p:nvSpPr>
          <p:spPr>
            <a:xfrm>
              <a:off x="677122" y="5149760"/>
              <a:ext cx="1926930" cy="1001359"/>
            </a:xfrm>
            <a:prstGeom prst="borderCallout1">
              <a:avLst>
                <a:gd name="adj1" fmla="val 20980"/>
                <a:gd name="adj2" fmla="val 111348"/>
                <a:gd name="adj3" fmla="val -43083"/>
                <a:gd name="adj4" fmla="val 16233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и отгрузка по 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RFID-</a:t>
              </a:r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меткам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846535" y="3108290"/>
              <a:ext cx="1763854" cy="1828705"/>
              <a:chOff x="846535" y="2670543"/>
              <a:chExt cx="1763854" cy="182870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46535" y="4160694"/>
                <a:ext cx="176385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Производитель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35" y="2670543"/>
                <a:ext cx="1757517" cy="1567704"/>
              </a:xfrm>
              <a:prstGeom prst="rect">
                <a:avLst/>
              </a:prstGeom>
            </p:spPr>
          </p:pic>
        </p:grpSp>
        <p:pic>
          <p:nvPicPr>
            <p:cNvPr id="32" name="Picture 10" descr="http://industrial.temesist.com/photos/pallets/palet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353" y="3273460"/>
              <a:ext cx="1244667" cy="88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9687817" y="2727354"/>
              <a:ext cx="1763854" cy="2054603"/>
              <a:chOff x="9687817" y="2289607"/>
              <a:chExt cx="1763854" cy="2054603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1697" y="2289607"/>
                <a:ext cx="1616094" cy="1616094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9687817" y="4005656"/>
                <a:ext cx="176385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Потребитель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100565" y="5550295"/>
              <a:ext cx="33760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Промаркированная тара с товаром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924638" y="2991843"/>
              <a:ext cx="2202841" cy="2138350"/>
              <a:chOff x="4924638" y="2554096"/>
              <a:chExt cx="2202841" cy="2138350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911" y="2554096"/>
                <a:ext cx="2033223" cy="1676815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924638" y="4107671"/>
                <a:ext cx="220284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Провайдер логистических услуг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flipH="1" flipV="1">
              <a:off x="2868016" y="4309926"/>
              <a:ext cx="2056623" cy="13513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 flipV="1">
              <a:off x="7388157" y="4296413"/>
              <a:ext cx="2056623" cy="13513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2868016" y="4534114"/>
              <a:ext cx="2109895" cy="26570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7388157" y="4567821"/>
              <a:ext cx="2109895" cy="26570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3694457" y="5688102"/>
              <a:ext cx="1266524" cy="15338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3694457" y="6016661"/>
              <a:ext cx="1319795" cy="21304"/>
            </a:xfrm>
            <a:prstGeom prst="straightConnector1">
              <a:avLst/>
            </a:prstGeom>
            <a:ln w="28575">
              <a:solidFill>
                <a:srgbClr val="777777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11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9502" y="2348880"/>
            <a:ext cx="5283285" cy="574508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58" y="1551787"/>
            <a:ext cx="2495280" cy="249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49" y="2960508"/>
            <a:ext cx="2030950" cy="2173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856" y="5254848"/>
            <a:ext cx="4320480" cy="110799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33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600" b="1" dirty="0" smtClean="0">
                <a:solidFill>
                  <a:srgbClr val="FF33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«ФИРМА РКК» </a:t>
            </a:r>
            <a:endParaRPr lang="ru-RU" sz="1600" b="1" dirty="0">
              <a:solidFill>
                <a:srgbClr val="FF3300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127055, Москва, 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 </a:t>
            </a:r>
            <a:r>
              <a:rPr lang="ru-RU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Сущёвская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д. 9, стр. 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Тел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+7(495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744-1070</a:t>
            </a:r>
          </a:p>
          <a:p>
            <a:r>
              <a:rPr lang="en-U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 tooltip="Написать письмо"/>
              </a:rPr>
              <a:t>info@rkk.ru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89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компании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" y="1925585"/>
            <a:ext cx="3553673" cy="226616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453838" y="1804353"/>
            <a:ext cx="7139697" cy="2420073"/>
            <a:chOff x="4453838" y="1804353"/>
            <a:chExt cx="7139697" cy="2420073"/>
          </a:xfrm>
        </p:grpSpPr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4453838" y="3008478"/>
              <a:ext cx="7139697" cy="12159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Мы создаем информационно-коммуникационные системы для предприятий электроэнергетики и транспорта, нефтегазового и горнодобывающего секторов, силовых ведомств, крупных коммерческих структур.</a:t>
              </a:r>
              <a:endParaRPr lang="ru-RU" sz="2000" dirty="0"/>
            </a:p>
          </p:txBody>
        </p: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4453838" y="1804353"/>
              <a:ext cx="7139697" cy="10919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base">
                <a:spcAft>
                  <a:spcPts val="0"/>
                </a:spcAft>
              </a:pPr>
              <a:r>
                <a:rPr lang="ru-RU" sz="2800" b="1" dirty="0" smtClean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ООО «Фирма РКК»</a:t>
              </a:r>
              <a:endParaRPr lang="ru-RU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b="1" dirty="0" smtClean="0">
                  <a:solidFill>
                    <a:srgbClr val="FF6600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основано </a:t>
              </a:r>
              <a:r>
                <a:rPr lang="ru-RU" sz="2000" b="1" dirty="0">
                  <a:solidFill>
                    <a:srgbClr val="FF6600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в </a:t>
              </a:r>
              <a:r>
                <a:rPr lang="ru-RU" sz="2000" b="1" dirty="0" smtClean="0">
                  <a:solidFill>
                    <a:srgbClr val="FF6600"/>
                  </a:solidFill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1990 г. </a:t>
              </a:r>
              <a:endParaRPr lang="ru-RU" sz="20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0903" y="4667787"/>
            <a:ext cx="11387680" cy="1248113"/>
            <a:chOff x="660903" y="4667787"/>
            <a:chExt cx="11387680" cy="1248113"/>
          </a:xfrm>
        </p:grpSpPr>
        <p:sp>
          <p:nvSpPr>
            <p:cNvPr id="31" name="TextBox 30"/>
            <p:cNvSpPr txBox="1"/>
            <p:nvPr/>
          </p:nvSpPr>
          <p:spPr>
            <a:xfrm>
              <a:off x="660903" y="4667787"/>
              <a:ext cx="3795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800" dirty="0">
                  <a:solidFill>
                    <a:srgbClr val="FF6600"/>
                  </a:solidFill>
                  <a:latin typeface="Arial Black" panose="020B0A04020102020204" pitchFamily="34" charset="0"/>
                </a:rPr>
                <a:t>28 лет </a:t>
              </a:r>
              <a:r>
                <a:rPr lang="ru-RU" sz="2800" dirty="0"/>
                <a:t>на рынке </a:t>
              </a:r>
              <a:r>
                <a:rPr lang="en-US" sz="2800" dirty="0"/>
                <a:t>IT</a:t>
              </a:r>
              <a:endParaRPr lang="ru-RU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0903" y="5392680"/>
              <a:ext cx="3166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2800" dirty="0">
                  <a:solidFill>
                    <a:srgbClr val="FF6600"/>
                  </a:solidFill>
                  <a:latin typeface="Arial Black" panose="020B0A04020102020204" pitchFamily="34" charset="0"/>
                </a:rPr>
                <a:t>55</a:t>
              </a:r>
              <a:r>
                <a:rPr lang="en-US" sz="2800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2800" dirty="0"/>
                <a:t>сотрудников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1396" y="4667787"/>
              <a:ext cx="6817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более </a:t>
              </a:r>
              <a:r>
                <a:rPr lang="ru-RU" sz="2800" dirty="0">
                  <a:solidFill>
                    <a:srgbClr val="CC33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2800" dirty="0" smtClean="0">
                  <a:solidFill>
                    <a:srgbClr val="FF6600"/>
                  </a:solidFill>
                  <a:latin typeface="Arial Black" panose="020B0A04020102020204" pitchFamily="34" charset="0"/>
                </a:rPr>
                <a:t>500</a:t>
              </a:r>
              <a:r>
                <a:rPr lang="en-US" sz="2800" dirty="0" smtClean="0">
                  <a:solidFill>
                    <a:srgbClr val="FF66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sz="2800" dirty="0" smtClean="0">
                  <a:solidFill>
                    <a:srgbClr val="CC33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2800" dirty="0"/>
                <a:t>реализованных проектов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31396" y="5392680"/>
              <a:ext cx="5008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FF6600"/>
                </a:buClr>
                <a:buFont typeface="Wingdings" panose="05000000000000000000" pitchFamily="2" charset="2"/>
                <a:buChar char="§"/>
              </a:pPr>
              <a:r>
                <a:rPr lang="ru-RU" sz="2800" dirty="0"/>
                <a:t>в </a:t>
              </a:r>
              <a:r>
                <a:rPr lang="ru-RU" sz="2800" dirty="0">
                  <a:solidFill>
                    <a:srgbClr val="FF6600"/>
                  </a:solidFill>
                  <a:latin typeface="Arial Black" panose="020B0A04020102020204" pitchFamily="34" charset="0"/>
                </a:rPr>
                <a:t>500 </a:t>
              </a:r>
              <a:r>
                <a:rPr lang="ru-RU" sz="2800" dirty="0"/>
                <a:t>городах России и СНГ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20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Сотрудничество с ГК «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Росатом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058896" y="776359"/>
            <a:ext cx="10174994" cy="5682259"/>
            <a:chOff x="770798" y="786600"/>
            <a:chExt cx="10174994" cy="568225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52" y="786600"/>
              <a:ext cx="9978640" cy="5682259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4164767" y="4636030"/>
              <a:ext cx="913101" cy="482864"/>
              <a:chOff x="6746471" y="4332865"/>
              <a:chExt cx="594950" cy="377045"/>
            </a:xfrm>
          </p:grpSpPr>
          <p:grpSp>
            <p:nvGrpSpPr>
              <p:cNvPr id="113" name="Группа 112"/>
              <p:cNvGrpSpPr/>
              <p:nvPr/>
            </p:nvGrpSpPr>
            <p:grpSpPr>
              <a:xfrm rot="8497538">
                <a:off x="6746471" y="4332865"/>
                <a:ext cx="228895" cy="377045"/>
                <a:chOff x="8299600" y="4929581"/>
                <a:chExt cx="228895" cy="377045"/>
              </a:xfrm>
            </p:grpSpPr>
            <p:sp>
              <p:nvSpPr>
                <p:cNvPr id="115" name="Овал 114"/>
                <p:cNvSpPr/>
                <p:nvPr/>
              </p:nvSpPr>
              <p:spPr>
                <a:xfrm>
                  <a:off x="8451480" y="5224463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Овал 115"/>
                <p:cNvSpPr/>
                <p:nvPr/>
              </p:nvSpPr>
              <p:spPr>
                <a:xfrm>
                  <a:off x="8412972" y="5183381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8374464" y="5142299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8355211" y="5101216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8320833" y="5060134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Овал 119"/>
                <p:cNvSpPr/>
                <p:nvPr/>
              </p:nvSpPr>
              <p:spPr>
                <a:xfrm>
                  <a:off x="8299600" y="5006734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8299600" y="4965650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8310216" y="4929581"/>
                  <a:ext cx="77015" cy="82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25400" prstMaterial="matte">
                  <a:bevelT w="3175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6979825" y="4452941"/>
                <a:ext cx="361596" cy="16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charset="0"/>
                  </a:rPr>
                  <a:t>РН-УВАТ</a:t>
                </a:r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4107201" y="3440211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4168227" y="3470644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4130366" y="3525216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88750" y="3568164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67179" y="3610220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73142" y="3315433"/>
              <a:ext cx="7665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Русвьетпетро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 rot="18257128">
              <a:off x="5009088" y="3692065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 rot="18257128">
              <a:off x="5499923" y="3601201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8257128">
              <a:off x="4358920" y="3698437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18257128">
              <a:off x="4410452" y="3660938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 rot="18257128">
              <a:off x="4353568" y="3646010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 rot="18257128">
              <a:off x="4943840" y="3743228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 rot="18257128">
              <a:off x="5020035" y="3752584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72143" y="4413253"/>
              <a:ext cx="8947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Сибуртюменьгаз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20381" y="2574617"/>
              <a:ext cx="6783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Мончегорск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5520" y="3542999"/>
              <a:ext cx="10262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Калининская АЭС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0798" y="3782364"/>
              <a:ext cx="9925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Смоленская АЭС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94308" y="5297649"/>
              <a:ext cx="9589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Ростовская АЭС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0812" y="4314281"/>
              <a:ext cx="12747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Нововоронежская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 АЭС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23198" y="4761381"/>
              <a:ext cx="10214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Балаковская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 АЭС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59559" y="2045379"/>
              <a:ext cx="10406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Билибинская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 АЭС</a:t>
              </a: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3783396" y="3066222"/>
              <a:ext cx="1078676" cy="402705"/>
              <a:chOff x="6497982" y="3107078"/>
              <a:chExt cx="702834" cy="314453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6497982" y="3235615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6497982" y="3276696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6507417" y="3314225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6529372" y="3339368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6566804" y="3339368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523790" y="3107078"/>
                <a:ext cx="677026" cy="16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charset="0"/>
                  </a:rPr>
                  <a:t>Нарьянмарнефтегаз</a:t>
                </a: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53" name="Овал 52"/>
            <p:cNvSpPr/>
            <p:nvPr/>
          </p:nvSpPr>
          <p:spPr>
            <a:xfrm>
              <a:off x="2847334" y="2721879"/>
              <a:ext cx="118199" cy="1052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58616" y="2539446"/>
              <a:ext cx="8579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Кольская АЭС</a:t>
              </a: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403915" y="4481616"/>
              <a:ext cx="545073" cy="211569"/>
              <a:chOff x="6860585" y="4324583"/>
              <a:chExt cx="405383" cy="165204"/>
            </a:xfrm>
          </p:grpSpPr>
          <p:sp>
            <p:nvSpPr>
              <p:cNvPr id="100" name="Овал 99"/>
              <p:cNvSpPr/>
              <p:nvPr/>
            </p:nvSpPr>
            <p:spPr>
              <a:xfrm rot="18257128">
                <a:off x="7186379" y="4371403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 rot="18257128">
                <a:off x="7121987" y="4333652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18257128">
                <a:off x="7064550" y="4365738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Овал 102"/>
              <p:cNvSpPr/>
              <p:nvPr/>
            </p:nvSpPr>
            <p:spPr>
              <a:xfrm rot="18257128">
                <a:off x="7011178" y="4395857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>
              <a:xfrm rot="18257128">
                <a:off x="6953279" y="4410198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>
              <a:xfrm rot="18257128">
                <a:off x="6897500" y="4381516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>
              <a:xfrm rot="18257128">
                <a:off x="6863159" y="4322009"/>
                <a:ext cx="77015" cy="82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25400" prstMaterial="matte">
                <a:bevelT w="3175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Овал 55"/>
            <p:cNvSpPr/>
            <p:nvPr/>
          </p:nvSpPr>
          <p:spPr>
            <a:xfrm rot="18257128">
              <a:off x="5486856" y="3563865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18257128">
              <a:off x="5573341" y="3582533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 rot="18257128">
              <a:off x="5543921" y="3532849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 rot="18257128">
              <a:off x="5618433" y="3563464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 rot="18257128">
              <a:off x="5602763" y="3506325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91660" y="3762484"/>
              <a:ext cx="7088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НГХ Горный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40083" y="3810638"/>
              <a:ext cx="638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Роспан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Int.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78561" y="3480382"/>
              <a:ext cx="4090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АНГГ</a:t>
              </a:r>
            </a:p>
          </p:txBody>
        </p:sp>
        <p:sp>
          <p:nvSpPr>
            <p:cNvPr id="64" name="Овал 63"/>
            <p:cNvSpPr/>
            <p:nvPr/>
          </p:nvSpPr>
          <p:spPr>
            <a:xfrm rot="18257128">
              <a:off x="2146794" y="5033987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 rot="18257128">
              <a:off x="2081546" y="5085150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85909" y="5014457"/>
              <a:ext cx="4667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Бургаз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 rot="18257128">
              <a:off x="2140973" y="5091690"/>
              <a:ext cx="98629" cy="110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25400" prstMaterial="matte">
              <a:bevelT w="3175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78106" y="5008614"/>
              <a:ext cx="1213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«УЭХК», Новоуральск</a:t>
              </a:r>
              <a:b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Белоярская АЭС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ВНИИТФ, </a:t>
              </a: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Снежинск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/>
              </a:r>
              <a:b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ФГУП «Маяк», Озерск</a:t>
              </a: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679" y="4694100"/>
              <a:ext cx="181135" cy="179396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053" y="4547274"/>
              <a:ext cx="178288" cy="17657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75" y="4797742"/>
              <a:ext cx="160554" cy="15901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491" y="5184643"/>
              <a:ext cx="168483" cy="1668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436" y="1902141"/>
              <a:ext cx="179136" cy="17741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549" y="3569515"/>
              <a:ext cx="182078" cy="18033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403" y="3822671"/>
              <a:ext cx="172701" cy="171043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412" y="2596149"/>
              <a:ext cx="188626" cy="18681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18" y="4140318"/>
              <a:ext cx="182688" cy="180934"/>
            </a:xfrm>
            <a:prstGeom prst="rect">
              <a:avLst/>
            </a:prstGeom>
          </p:spPr>
        </p:pic>
        <p:grpSp>
          <p:nvGrpSpPr>
            <p:cNvPr id="78" name="Группа 77"/>
            <p:cNvGrpSpPr/>
            <p:nvPr/>
          </p:nvGrpSpPr>
          <p:grpSpPr>
            <a:xfrm>
              <a:off x="2067410" y="3927451"/>
              <a:ext cx="285448" cy="279249"/>
              <a:chOff x="2547921" y="3530373"/>
              <a:chExt cx="440919" cy="459515"/>
            </a:xfrm>
          </p:grpSpPr>
          <p:pic>
            <p:nvPicPr>
              <p:cNvPr id="94" name="Рисунок 9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8976" y="3530373"/>
                <a:ext cx="258505" cy="256023"/>
              </a:xfrm>
              <a:prstGeom prst="rect">
                <a:avLst/>
              </a:prstGeom>
            </p:spPr>
          </p:pic>
          <p:grpSp>
            <p:nvGrpSpPr>
              <p:cNvPr id="95" name="Группа 94"/>
              <p:cNvGrpSpPr/>
              <p:nvPr/>
            </p:nvGrpSpPr>
            <p:grpSpPr>
              <a:xfrm>
                <a:off x="2547921" y="3550394"/>
                <a:ext cx="440919" cy="439494"/>
                <a:chOff x="2547921" y="3550394"/>
                <a:chExt cx="440919" cy="439494"/>
              </a:xfrm>
            </p:grpSpPr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7921" y="3550394"/>
                  <a:ext cx="258505" cy="256023"/>
                </a:xfrm>
                <a:prstGeom prst="rect">
                  <a:avLst/>
                </a:prstGeom>
              </p:spPr>
            </p:pic>
            <p:pic>
              <p:nvPicPr>
                <p:cNvPr id="97" name="Рисунок 9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335" y="3582288"/>
                  <a:ext cx="258505" cy="256023"/>
                </a:xfrm>
                <a:prstGeom prst="rect">
                  <a:avLst/>
                </a:prstGeom>
              </p:spPr>
            </p:pic>
            <p:pic>
              <p:nvPicPr>
                <p:cNvPr id="98" name="Рисунок 97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5873" y="3652521"/>
                  <a:ext cx="258505" cy="256023"/>
                </a:xfrm>
                <a:prstGeom prst="rect">
                  <a:avLst/>
                </a:prstGeom>
              </p:spPr>
            </p:pic>
            <p:pic>
              <p:nvPicPr>
                <p:cNvPr id="99" name="Рисунок 9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7676" y="3733865"/>
                  <a:ext cx="258505" cy="256023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TextBox 78"/>
            <p:cNvSpPr txBox="1"/>
            <p:nvPr/>
          </p:nvSpPr>
          <p:spPr>
            <a:xfrm>
              <a:off x="2293758" y="3622774"/>
              <a:ext cx="140455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НИЦ «Курчатовский Ин-т»</a:t>
              </a:r>
              <a:b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ВНИИНМ им. </a:t>
              </a:r>
              <a:r>
                <a:rPr kumimoji="0" lang="ru-RU" sz="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А.А.Бочвара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/>
              </a:r>
              <a:b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</a:b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ГНЦ РФ ФЭИ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НИИП, НПО «ЛУЧ»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КЦ «Росэнергоатом»</a:t>
              </a: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169" y="4674661"/>
              <a:ext cx="181135" cy="17939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065" y="4689037"/>
              <a:ext cx="181135" cy="179396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6089990" y="4569873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«ЭХЗ», Зеленогорск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«ГХК», Железногорск</a:t>
              </a: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235" y="5112945"/>
              <a:ext cx="181135" cy="17939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773" y="4850642"/>
              <a:ext cx="181135" cy="179396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5212899" y="4824300"/>
              <a:ext cx="9236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«СХЗ», Северск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968485" y="510609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«НЗХК», Новосибирск</a:t>
              </a: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124" y="4614892"/>
              <a:ext cx="181135" cy="179396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04" y="4801796"/>
              <a:ext cx="181135" cy="179396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388" y="4850684"/>
              <a:ext cx="181135" cy="17939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030" y="3152602"/>
              <a:ext cx="182078" cy="180330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142995" y="3109116"/>
              <a:ext cx="11272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Ленинградская АЭС</a:t>
              </a:r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69" y="4614642"/>
              <a:ext cx="160554" cy="159012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2045858" y="4438843"/>
              <a:ext cx="12554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НИИАР, Димитровград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588852" y="2721924"/>
            <a:ext cx="5625556" cy="1572028"/>
            <a:chOff x="6566444" y="3054830"/>
            <a:chExt cx="4424818" cy="867920"/>
          </a:xfrm>
        </p:grpSpPr>
        <p:sp>
          <p:nvSpPr>
            <p:cNvPr id="124" name="TextBox 123"/>
            <p:cNvSpPr txBox="1"/>
            <p:nvPr/>
          </p:nvSpPr>
          <p:spPr>
            <a:xfrm>
              <a:off x="7142597" y="3054830"/>
              <a:ext cx="3280366" cy="61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charset="0"/>
                </a:rPr>
                <a:t>20 </a:t>
              </a:r>
              <a:r>
                <a:rPr kumimoji="0" lang="ru-RU" sz="66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charset="0"/>
                </a:rPr>
                <a:t>лет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66444" y="3565909"/>
              <a:ext cx="4424818" cy="356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сотрудничества</a:t>
              </a:r>
            </a:p>
          </p:txBody>
        </p:sp>
      </p:grpSp>
      <p:sp>
        <p:nvSpPr>
          <p:cNvPr id="126" name="Заголовок 2"/>
          <p:cNvSpPr txBox="1">
            <a:spLocks/>
          </p:cNvSpPr>
          <p:nvPr/>
        </p:nvSpPr>
        <p:spPr>
          <a:xfrm>
            <a:off x="509140" y="1469311"/>
            <a:ext cx="10515600" cy="65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радиосвязи на объектах ГК «РОСАТОМ»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5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Сотрудничество с нами это: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89302" y="1807896"/>
            <a:ext cx="11233264" cy="666324"/>
          </a:xfrm>
          <a:custGeom>
            <a:avLst/>
            <a:gdLst>
              <a:gd name="connsiteX0" fmla="*/ 0 w 11233264"/>
              <a:gd name="connsiteY0" fmla="*/ 106504 h 639012"/>
              <a:gd name="connsiteX1" fmla="*/ 106504 w 11233264"/>
              <a:gd name="connsiteY1" fmla="*/ 0 h 639012"/>
              <a:gd name="connsiteX2" fmla="*/ 11126760 w 11233264"/>
              <a:gd name="connsiteY2" fmla="*/ 0 h 639012"/>
              <a:gd name="connsiteX3" fmla="*/ 11233264 w 11233264"/>
              <a:gd name="connsiteY3" fmla="*/ 106504 h 639012"/>
              <a:gd name="connsiteX4" fmla="*/ 11233264 w 11233264"/>
              <a:gd name="connsiteY4" fmla="*/ 532508 h 639012"/>
              <a:gd name="connsiteX5" fmla="*/ 11126760 w 11233264"/>
              <a:gd name="connsiteY5" fmla="*/ 639012 h 639012"/>
              <a:gd name="connsiteX6" fmla="*/ 106504 w 11233264"/>
              <a:gd name="connsiteY6" fmla="*/ 639012 h 639012"/>
              <a:gd name="connsiteX7" fmla="*/ 0 w 11233264"/>
              <a:gd name="connsiteY7" fmla="*/ 532508 h 639012"/>
              <a:gd name="connsiteX8" fmla="*/ 0 w 11233264"/>
              <a:gd name="connsiteY8" fmla="*/ 106504 h 6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264" h="639012">
                <a:moveTo>
                  <a:pt x="0" y="106504"/>
                </a:moveTo>
                <a:cubicBezTo>
                  <a:pt x="0" y="47683"/>
                  <a:pt x="47683" y="0"/>
                  <a:pt x="106504" y="0"/>
                </a:cubicBezTo>
                <a:lnTo>
                  <a:pt x="11126760" y="0"/>
                </a:lnTo>
                <a:cubicBezTo>
                  <a:pt x="11185581" y="0"/>
                  <a:pt x="11233264" y="47683"/>
                  <a:pt x="11233264" y="106504"/>
                </a:cubicBezTo>
                <a:lnTo>
                  <a:pt x="11233264" y="532508"/>
                </a:lnTo>
                <a:cubicBezTo>
                  <a:pt x="11233264" y="591329"/>
                  <a:pt x="11185581" y="639012"/>
                  <a:pt x="11126760" y="639012"/>
                </a:cubicBezTo>
                <a:lnTo>
                  <a:pt x="106504" y="639012"/>
                </a:lnTo>
                <a:cubicBezTo>
                  <a:pt x="47683" y="639012"/>
                  <a:pt x="0" y="591329"/>
                  <a:pt x="0" y="532508"/>
                </a:cubicBezTo>
                <a:lnTo>
                  <a:pt x="0" y="1065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774" tIns="67194" rIns="99774" bIns="67194" numCol="1" spcCol="1270" anchor="ctr" anchorCtr="0">
            <a:noAutofit/>
          </a:bodyPr>
          <a:lstStyle/>
          <a:p>
            <a:pPr lvl="0" defTabSz="800100"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СПЕКТР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информационно-коммуникационных решений</a:t>
            </a:r>
            <a:endParaRPr lang="ru-RU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89302" y="2693955"/>
            <a:ext cx="11233264" cy="649301"/>
          </a:xfrm>
          <a:custGeom>
            <a:avLst/>
            <a:gdLst>
              <a:gd name="connsiteX0" fmla="*/ 0 w 11233264"/>
              <a:gd name="connsiteY0" fmla="*/ 106504 h 639012"/>
              <a:gd name="connsiteX1" fmla="*/ 106504 w 11233264"/>
              <a:gd name="connsiteY1" fmla="*/ 0 h 639012"/>
              <a:gd name="connsiteX2" fmla="*/ 11126760 w 11233264"/>
              <a:gd name="connsiteY2" fmla="*/ 0 h 639012"/>
              <a:gd name="connsiteX3" fmla="*/ 11233264 w 11233264"/>
              <a:gd name="connsiteY3" fmla="*/ 106504 h 639012"/>
              <a:gd name="connsiteX4" fmla="*/ 11233264 w 11233264"/>
              <a:gd name="connsiteY4" fmla="*/ 532508 h 639012"/>
              <a:gd name="connsiteX5" fmla="*/ 11126760 w 11233264"/>
              <a:gd name="connsiteY5" fmla="*/ 639012 h 639012"/>
              <a:gd name="connsiteX6" fmla="*/ 106504 w 11233264"/>
              <a:gd name="connsiteY6" fmla="*/ 639012 h 639012"/>
              <a:gd name="connsiteX7" fmla="*/ 0 w 11233264"/>
              <a:gd name="connsiteY7" fmla="*/ 532508 h 639012"/>
              <a:gd name="connsiteX8" fmla="*/ 0 w 11233264"/>
              <a:gd name="connsiteY8" fmla="*/ 106504 h 6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264" h="639012">
                <a:moveTo>
                  <a:pt x="0" y="106504"/>
                </a:moveTo>
                <a:cubicBezTo>
                  <a:pt x="0" y="47683"/>
                  <a:pt x="47683" y="0"/>
                  <a:pt x="106504" y="0"/>
                </a:cubicBezTo>
                <a:lnTo>
                  <a:pt x="11126760" y="0"/>
                </a:lnTo>
                <a:cubicBezTo>
                  <a:pt x="11185581" y="0"/>
                  <a:pt x="11233264" y="47683"/>
                  <a:pt x="11233264" y="106504"/>
                </a:cubicBezTo>
                <a:lnTo>
                  <a:pt x="11233264" y="532508"/>
                </a:lnTo>
                <a:cubicBezTo>
                  <a:pt x="11233264" y="591329"/>
                  <a:pt x="11185581" y="639012"/>
                  <a:pt x="11126760" y="639012"/>
                </a:cubicBezTo>
                <a:lnTo>
                  <a:pt x="106504" y="639012"/>
                </a:lnTo>
                <a:cubicBezTo>
                  <a:pt x="47683" y="639012"/>
                  <a:pt x="0" y="591329"/>
                  <a:pt x="0" y="532508"/>
                </a:cubicBezTo>
                <a:lnTo>
                  <a:pt x="0" y="1065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54" tIns="67194" rIns="92154" bIns="67194" numCol="1" spcCol="1270" anchor="ctr" anchorCtr="0">
            <a:noAutofit/>
          </a:bodyPr>
          <a:lstStyle/>
          <a:p>
            <a:pPr lvl="0" defTabSz="711200"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СОБСТВЕННЫЙ ТЕХНИЧЕСКИЙ ЦЕНТР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проектирование, сервис, обучение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489302" y="3552509"/>
            <a:ext cx="11233264" cy="651646"/>
          </a:xfrm>
          <a:custGeom>
            <a:avLst/>
            <a:gdLst>
              <a:gd name="connsiteX0" fmla="*/ 0 w 11233264"/>
              <a:gd name="connsiteY0" fmla="*/ 106504 h 639012"/>
              <a:gd name="connsiteX1" fmla="*/ 106504 w 11233264"/>
              <a:gd name="connsiteY1" fmla="*/ 0 h 639012"/>
              <a:gd name="connsiteX2" fmla="*/ 11126760 w 11233264"/>
              <a:gd name="connsiteY2" fmla="*/ 0 h 639012"/>
              <a:gd name="connsiteX3" fmla="*/ 11233264 w 11233264"/>
              <a:gd name="connsiteY3" fmla="*/ 106504 h 639012"/>
              <a:gd name="connsiteX4" fmla="*/ 11233264 w 11233264"/>
              <a:gd name="connsiteY4" fmla="*/ 532508 h 639012"/>
              <a:gd name="connsiteX5" fmla="*/ 11126760 w 11233264"/>
              <a:gd name="connsiteY5" fmla="*/ 639012 h 639012"/>
              <a:gd name="connsiteX6" fmla="*/ 106504 w 11233264"/>
              <a:gd name="connsiteY6" fmla="*/ 639012 h 639012"/>
              <a:gd name="connsiteX7" fmla="*/ 0 w 11233264"/>
              <a:gd name="connsiteY7" fmla="*/ 532508 h 639012"/>
              <a:gd name="connsiteX8" fmla="*/ 0 w 11233264"/>
              <a:gd name="connsiteY8" fmla="*/ 106504 h 6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264" h="639012">
                <a:moveTo>
                  <a:pt x="0" y="106504"/>
                </a:moveTo>
                <a:cubicBezTo>
                  <a:pt x="0" y="47683"/>
                  <a:pt x="47683" y="0"/>
                  <a:pt x="106504" y="0"/>
                </a:cubicBezTo>
                <a:lnTo>
                  <a:pt x="11126760" y="0"/>
                </a:lnTo>
                <a:cubicBezTo>
                  <a:pt x="11185581" y="0"/>
                  <a:pt x="11233264" y="47683"/>
                  <a:pt x="11233264" y="106504"/>
                </a:cubicBezTo>
                <a:lnTo>
                  <a:pt x="11233264" y="532508"/>
                </a:lnTo>
                <a:cubicBezTo>
                  <a:pt x="11233264" y="591329"/>
                  <a:pt x="11185581" y="639012"/>
                  <a:pt x="11126760" y="639012"/>
                </a:cubicBezTo>
                <a:lnTo>
                  <a:pt x="106504" y="639012"/>
                </a:lnTo>
                <a:cubicBezTo>
                  <a:pt x="47683" y="639012"/>
                  <a:pt x="0" y="591329"/>
                  <a:pt x="0" y="532508"/>
                </a:cubicBezTo>
                <a:lnTo>
                  <a:pt x="0" y="1065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54" tIns="67194" rIns="92154" bIns="67194" numCol="1" spcCol="1270" anchor="ctr" anchorCtr="0">
            <a:noAutofit/>
          </a:bodyPr>
          <a:lstStyle/>
          <a:p>
            <a:pPr lvl="0" defTabSz="711200"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ПРЕДСТАВИТЕЛЬСТВА НАШЕЙ КОМПАНИИ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ключевых регионах России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89302" y="4412486"/>
            <a:ext cx="11233264" cy="624976"/>
          </a:xfrm>
          <a:custGeom>
            <a:avLst/>
            <a:gdLst>
              <a:gd name="connsiteX0" fmla="*/ 0 w 11233264"/>
              <a:gd name="connsiteY0" fmla="*/ 106504 h 639012"/>
              <a:gd name="connsiteX1" fmla="*/ 106504 w 11233264"/>
              <a:gd name="connsiteY1" fmla="*/ 0 h 639012"/>
              <a:gd name="connsiteX2" fmla="*/ 11126760 w 11233264"/>
              <a:gd name="connsiteY2" fmla="*/ 0 h 639012"/>
              <a:gd name="connsiteX3" fmla="*/ 11233264 w 11233264"/>
              <a:gd name="connsiteY3" fmla="*/ 106504 h 639012"/>
              <a:gd name="connsiteX4" fmla="*/ 11233264 w 11233264"/>
              <a:gd name="connsiteY4" fmla="*/ 532508 h 639012"/>
              <a:gd name="connsiteX5" fmla="*/ 11126760 w 11233264"/>
              <a:gd name="connsiteY5" fmla="*/ 639012 h 639012"/>
              <a:gd name="connsiteX6" fmla="*/ 106504 w 11233264"/>
              <a:gd name="connsiteY6" fmla="*/ 639012 h 639012"/>
              <a:gd name="connsiteX7" fmla="*/ 0 w 11233264"/>
              <a:gd name="connsiteY7" fmla="*/ 532508 h 639012"/>
              <a:gd name="connsiteX8" fmla="*/ 0 w 11233264"/>
              <a:gd name="connsiteY8" fmla="*/ 106504 h 6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264" h="639012">
                <a:moveTo>
                  <a:pt x="0" y="106504"/>
                </a:moveTo>
                <a:cubicBezTo>
                  <a:pt x="0" y="47683"/>
                  <a:pt x="47683" y="0"/>
                  <a:pt x="106504" y="0"/>
                </a:cubicBezTo>
                <a:lnTo>
                  <a:pt x="11126760" y="0"/>
                </a:lnTo>
                <a:cubicBezTo>
                  <a:pt x="11185581" y="0"/>
                  <a:pt x="11233264" y="47683"/>
                  <a:pt x="11233264" y="106504"/>
                </a:cubicBezTo>
                <a:lnTo>
                  <a:pt x="11233264" y="532508"/>
                </a:lnTo>
                <a:cubicBezTo>
                  <a:pt x="11233264" y="591329"/>
                  <a:pt x="11185581" y="639012"/>
                  <a:pt x="11126760" y="639012"/>
                </a:cubicBezTo>
                <a:lnTo>
                  <a:pt x="106504" y="639012"/>
                </a:lnTo>
                <a:cubicBezTo>
                  <a:pt x="47683" y="639012"/>
                  <a:pt x="0" y="591329"/>
                  <a:pt x="0" y="532508"/>
                </a:cubicBezTo>
                <a:lnTo>
                  <a:pt x="0" y="1065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54" tIns="67194" rIns="92154" bIns="67194" numCol="1" spcCol="1270" anchor="ctr" anchorCtr="0">
            <a:noAutofit/>
          </a:bodyPr>
          <a:lstStyle/>
          <a:p>
            <a:pPr lvl="0" defTabSz="711200"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ВЫСОКОЙ КВАЛИФИКАЦИИ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собственная материально-техническая база</a:t>
            </a:r>
            <a:endParaRPr lang="ru-RU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89302" y="5269606"/>
            <a:ext cx="11233264" cy="688969"/>
          </a:xfrm>
          <a:custGeom>
            <a:avLst/>
            <a:gdLst>
              <a:gd name="connsiteX0" fmla="*/ 0 w 11233264"/>
              <a:gd name="connsiteY0" fmla="*/ 106504 h 639012"/>
              <a:gd name="connsiteX1" fmla="*/ 106504 w 11233264"/>
              <a:gd name="connsiteY1" fmla="*/ 0 h 639012"/>
              <a:gd name="connsiteX2" fmla="*/ 11126760 w 11233264"/>
              <a:gd name="connsiteY2" fmla="*/ 0 h 639012"/>
              <a:gd name="connsiteX3" fmla="*/ 11233264 w 11233264"/>
              <a:gd name="connsiteY3" fmla="*/ 106504 h 639012"/>
              <a:gd name="connsiteX4" fmla="*/ 11233264 w 11233264"/>
              <a:gd name="connsiteY4" fmla="*/ 532508 h 639012"/>
              <a:gd name="connsiteX5" fmla="*/ 11126760 w 11233264"/>
              <a:gd name="connsiteY5" fmla="*/ 639012 h 639012"/>
              <a:gd name="connsiteX6" fmla="*/ 106504 w 11233264"/>
              <a:gd name="connsiteY6" fmla="*/ 639012 h 639012"/>
              <a:gd name="connsiteX7" fmla="*/ 0 w 11233264"/>
              <a:gd name="connsiteY7" fmla="*/ 532508 h 639012"/>
              <a:gd name="connsiteX8" fmla="*/ 0 w 11233264"/>
              <a:gd name="connsiteY8" fmla="*/ 106504 h 6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264" h="639012">
                <a:moveTo>
                  <a:pt x="0" y="106504"/>
                </a:moveTo>
                <a:cubicBezTo>
                  <a:pt x="0" y="47683"/>
                  <a:pt x="47683" y="0"/>
                  <a:pt x="106504" y="0"/>
                </a:cubicBezTo>
                <a:lnTo>
                  <a:pt x="11126760" y="0"/>
                </a:lnTo>
                <a:cubicBezTo>
                  <a:pt x="11185581" y="0"/>
                  <a:pt x="11233264" y="47683"/>
                  <a:pt x="11233264" y="106504"/>
                </a:cubicBezTo>
                <a:lnTo>
                  <a:pt x="11233264" y="532508"/>
                </a:lnTo>
                <a:cubicBezTo>
                  <a:pt x="11233264" y="591329"/>
                  <a:pt x="11185581" y="639012"/>
                  <a:pt x="11126760" y="639012"/>
                </a:cubicBezTo>
                <a:lnTo>
                  <a:pt x="106504" y="639012"/>
                </a:lnTo>
                <a:cubicBezTo>
                  <a:pt x="47683" y="639012"/>
                  <a:pt x="0" y="591329"/>
                  <a:pt x="0" y="532508"/>
                </a:cubicBezTo>
                <a:lnTo>
                  <a:pt x="0" y="1065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154" tIns="67194" rIns="92154" bIns="67194" numCol="1" spcCol="1270" anchor="ctr" anchorCtr="0">
            <a:noAutofit/>
          </a:bodyPr>
          <a:lstStyle/>
          <a:p>
            <a:pPr lvl="0" defTabSz="711200"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ПАРТНЕРСКАЯ СЕТЬ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постоянно пополняемая новыми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вендорами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856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Сотрудничество с нами это: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9367" y="1479075"/>
            <a:ext cx="11233265" cy="4615899"/>
            <a:chOff x="479367" y="1479075"/>
            <a:chExt cx="11233265" cy="4615899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2262752950"/>
                </p:ext>
              </p:extLst>
            </p:nvPr>
          </p:nvGraphicFramePr>
          <p:xfrm>
            <a:off x="479367" y="1479075"/>
            <a:ext cx="11233265" cy="587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021341" y="2066925"/>
              <a:ext cx="4751874" cy="4028049"/>
              <a:chOff x="649288" y="2079415"/>
              <a:chExt cx="4751874" cy="4028049"/>
            </a:xfrm>
          </p:grpSpPr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2969537" y="2079415"/>
                <a:ext cx="9681" cy="3289935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4" name="Схема 13"/>
              <p:cNvGraphicFramePr/>
              <p:nvPr>
                <p:extLst/>
              </p:nvPr>
            </p:nvGraphicFramePr>
            <p:xfrm>
              <a:off x="649288" y="2247298"/>
              <a:ext cx="4751874" cy="7776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18" name="Схема 17"/>
              <p:cNvGraphicFramePr/>
              <p:nvPr>
                <p:extLst/>
              </p:nvPr>
            </p:nvGraphicFramePr>
            <p:xfrm>
              <a:off x="649288" y="4260358"/>
              <a:ext cx="4751874" cy="8392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aphicFrame>
            <p:nvGraphicFramePr>
              <p:cNvPr id="19" name="Схема 18"/>
              <p:cNvGraphicFramePr/>
              <p:nvPr>
                <p:extLst/>
              </p:nvPr>
            </p:nvGraphicFramePr>
            <p:xfrm>
              <a:off x="649288" y="5288060"/>
              <a:ext cx="4751874" cy="8194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graphicFrame>
            <p:nvGraphicFramePr>
              <p:cNvPr id="20" name="Схема 19"/>
              <p:cNvGraphicFramePr/>
              <p:nvPr>
                <p:extLst/>
              </p:nvPr>
            </p:nvGraphicFramePr>
            <p:xfrm>
              <a:off x="649288" y="3224785"/>
              <a:ext cx="4751874" cy="87381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</p:grpSp>
        <p:grpSp>
          <p:nvGrpSpPr>
            <p:cNvPr id="21" name="Группа 20"/>
            <p:cNvGrpSpPr/>
            <p:nvPr/>
          </p:nvGrpSpPr>
          <p:grpSpPr>
            <a:xfrm>
              <a:off x="6417834" y="2066925"/>
              <a:ext cx="4751874" cy="4028049"/>
              <a:chOff x="6417834" y="2066925"/>
              <a:chExt cx="4751874" cy="4028049"/>
            </a:xfrm>
          </p:grpSpPr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8747763" y="2066925"/>
                <a:ext cx="6937" cy="3799721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3" name="Схема 22"/>
              <p:cNvGraphicFramePr/>
              <p:nvPr>
                <p:extLst/>
              </p:nvPr>
            </p:nvGraphicFramePr>
            <p:xfrm>
              <a:off x="6417834" y="2234808"/>
              <a:ext cx="4751874" cy="7075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  <p:graphicFrame>
            <p:nvGraphicFramePr>
              <p:cNvPr id="24" name="Схема 23"/>
              <p:cNvGraphicFramePr/>
              <p:nvPr>
                <p:extLst/>
              </p:nvPr>
            </p:nvGraphicFramePr>
            <p:xfrm>
              <a:off x="6417834" y="3987460"/>
              <a:ext cx="4751874" cy="5595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3" r:lo="rId34" r:qs="rId35" r:cs="rId36"/>
              </a:graphicData>
            </a:graphic>
          </p:graphicFrame>
          <p:graphicFrame>
            <p:nvGraphicFramePr>
              <p:cNvPr id="25" name="Схема 24"/>
              <p:cNvGraphicFramePr/>
              <p:nvPr>
                <p:extLst/>
              </p:nvPr>
            </p:nvGraphicFramePr>
            <p:xfrm>
              <a:off x="6417834" y="4774416"/>
              <a:ext cx="4751874" cy="5458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8" r:lo="rId39" r:qs="rId40" r:cs="rId41"/>
              </a:graphicData>
            </a:graphic>
          </p:graphicFrame>
          <p:graphicFrame>
            <p:nvGraphicFramePr>
              <p:cNvPr id="26" name="Схема 25"/>
              <p:cNvGraphicFramePr/>
              <p:nvPr>
                <p:extLst/>
              </p:nvPr>
            </p:nvGraphicFramePr>
            <p:xfrm>
              <a:off x="6417834" y="3125448"/>
              <a:ext cx="4751874" cy="6789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3" r:lo="rId44" r:qs="rId45" r:cs="rId46"/>
              </a:graphicData>
            </a:graphic>
          </p:graphicFrame>
          <p:graphicFrame>
            <p:nvGraphicFramePr>
              <p:cNvPr id="27" name="Схема 26"/>
              <p:cNvGraphicFramePr/>
              <p:nvPr>
                <p:extLst/>
              </p:nvPr>
            </p:nvGraphicFramePr>
            <p:xfrm>
              <a:off x="6417834" y="5535452"/>
              <a:ext cx="4751874" cy="5595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8" r:lo="rId49" r:qs="rId50" r:cs="rId51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056342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Технология радиочастотной идентификации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79148" y="2033370"/>
            <a:ext cx="8498327" cy="1807962"/>
            <a:chOff x="1779148" y="2033370"/>
            <a:chExt cx="8498327" cy="1807962"/>
          </a:xfrm>
        </p:grpSpPr>
        <p:sp>
          <p:nvSpPr>
            <p:cNvPr id="28" name="TextBox 27"/>
            <p:cNvSpPr txBox="1"/>
            <p:nvPr/>
          </p:nvSpPr>
          <p:spPr>
            <a:xfrm>
              <a:off x="3235034" y="2033370"/>
              <a:ext cx="5920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Принцип работы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779148" y="2473693"/>
              <a:ext cx="8498327" cy="1367639"/>
              <a:chOff x="1128710" y="1198207"/>
              <a:chExt cx="6118613" cy="1098080"/>
            </a:xfrm>
          </p:grpSpPr>
          <p:pic>
            <p:nvPicPr>
              <p:cNvPr id="30" name="Picture 2" descr="http://www.rst-invent.ru/files/items/05032014153308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805" y="1662594"/>
                <a:ext cx="651669" cy="288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http://www.itproject.ru/UserFiles/Image/5.%20EQUIPMENT/RFID_oborudovanie/schityvateli/Zebra_FX950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396" y="1237758"/>
                <a:ext cx="830705" cy="830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455956" y="1917707"/>
                <a:ext cx="791367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метка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59665" y="1983089"/>
                <a:ext cx="966167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считыватель</a:t>
                </a:r>
              </a:p>
            </p:txBody>
          </p:sp>
          <p:pic>
            <p:nvPicPr>
              <p:cNvPr id="34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9641" y="1198207"/>
                <a:ext cx="716988" cy="8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987839" y="2036031"/>
                <a:ext cx="676274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антенна</a:t>
                </a:r>
              </a:p>
            </p:txBody>
          </p:sp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2" r="14636" b="61899"/>
              <a:stretch/>
            </p:blipFill>
            <p:spPr bwMode="auto">
              <a:xfrm rot="690102">
                <a:off x="4857508" y="1474585"/>
                <a:ext cx="1504948" cy="169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95" t="58473" r="12996"/>
              <a:stretch/>
            </p:blipFill>
            <p:spPr bwMode="auto">
              <a:xfrm rot="21277700" flipH="1">
                <a:off x="4881843" y="1894745"/>
                <a:ext cx="1428748" cy="217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 rot="732306">
                <a:off x="4936633" y="1277252"/>
                <a:ext cx="1370427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излучение антенны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21307850">
                <a:off x="4961905" y="2086240"/>
                <a:ext cx="1370427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 метки</a:t>
                </a: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3446520" y="1714661"/>
                <a:ext cx="618530" cy="83907"/>
              </a:xfrm>
              <a:custGeom>
                <a:avLst/>
                <a:gdLst>
                  <a:gd name="connsiteX0" fmla="*/ 0 w 952500"/>
                  <a:gd name="connsiteY0" fmla="*/ 62289 h 167814"/>
                  <a:gd name="connsiteX1" fmla="*/ 266700 w 952500"/>
                  <a:gd name="connsiteY1" fmla="*/ 167064 h 167814"/>
                  <a:gd name="connsiteX2" fmla="*/ 600075 w 952500"/>
                  <a:gd name="connsiteY2" fmla="*/ 14664 h 167814"/>
                  <a:gd name="connsiteX3" fmla="*/ 952500 w 952500"/>
                  <a:gd name="connsiteY3" fmla="*/ 14664 h 167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0" h="167814">
                    <a:moveTo>
                      <a:pt x="0" y="62289"/>
                    </a:moveTo>
                    <a:cubicBezTo>
                      <a:pt x="83344" y="118645"/>
                      <a:pt x="166688" y="175002"/>
                      <a:pt x="266700" y="167064"/>
                    </a:cubicBezTo>
                    <a:cubicBezTo>
                      <a:pt x="366713" y="159127"/>
                      <a:pt x="485775" y="40064"/>
                      <a:pt x="600075" y="14664"/>
                    </a:cubicBezTo>
                    <a:cubicBezTo>
                      <a:pt x="714375" y="-10736"/>
                      <a:pt x="833437" y="1964"/>
                      <a:pt x="952500" y="146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магнитный диск 40"/>
              <p:cNvSpPr/>
              <p:nvPr/>
            </p:nvSpPr>
            <p:spPr>
              <a:xfrm>
                <a:off x="1152523" y="1320818"/>
                <a:ext cx="628649" cy="619414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ИС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28710" y="1947748"/>
                <a:ext cx="676274" cy="34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внешняя система</a:t>
                </a:r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>
                <a:off x="1938334" y="1485899"/>
                <a:ext cx="69056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H="1">
                <a:off x="1920719" y="1829095"/>
                <a:ext cx="708177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920719" y="1232457"/>
                <a:ext cx="708180" cy="21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запрос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48239" y="1855136"/>
                <a:ext cx="708180" cy="34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данные метки</a:t>
                </a:r>
              </a:p>
            </p:txBody>
          </p:sp>
        </p:grpSp>
      </p:grp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03037"/>
              </p:ext>
            </p:extLst>
          </p:nvPr>
        </p:nvGraphicFramePr>
        <p:xfrm>
          <a:off x="681187" y="3848760"/>
          <a:ext cx="10815952" cy="233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4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RFID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Штрих-кодирование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Считывание без необходимости прямой видимости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Да,</a:t>
                      </a:r>
                      <a:r>
                        <a:rPr lang="ru-RU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диэлектрической упаковки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5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групповой идентификации объектов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</a:t>
                      </a:r>
                      <a:endParaRPr lang="ru-RU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  <a:r>
                        <a:rPr lang="ru-RU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перезаписи и дополнения данных, защита от подделки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чтения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 </a:t>
                      </a:r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меток в секунду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ограничена расторопностью оператора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Дальность считывания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м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10-20 см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метку/штрих-код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 р.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бесплатно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91319" y="1413956"/>
            <a:ext cx="1119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Радиочастотная идентификация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для автоматизации учёта и контроля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объектов (продукция, сырьё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а также 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замена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штрих-кодирования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RFID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оборудование и материалы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85700" y="1962608"/>
            <a:ext cx="2871483" cy="3603159"/>
            <a:chOff x="585700" y="1962608"/>
            <a:chExt cx="2871483" cy="3603159"/>
          </a:xfrm>
        </p:grpSpPr>
        <p:sp>
          <p:nvSpPr>
            <p:cNvPr id="49" name="Rectangle 25"/>
            <p:cNvSpPr/>
            <p:nvPr/>
          </p:nvSpPr>
          <p:spPr>
            <a:xfrm>
              <a:off x="1026273" y="4155409"/>
              <a:ext cx="19903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 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ворота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8"/>
            <p:cNvSpPr/>
            <p:nvPr/>
          </p:nvSpPr>
          <p:spPr>
            <a:xfrm>
              <a:off x="749711" y="4611660"/>
              <a:ext cx="25434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Стационарный считыватель </a:t>
              </a:r>
              <a:r>
                <a:rPr lang="en-US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RFID-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меток обеспечивает контроль перемещения ТМЦ через ворота</a:t>
              </a:r>
              <a:r>
                <a:rPr lang="en-US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/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двери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00" y="1962608"/>
              <a:ext cx="2871483" cy="2002756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9114736" y="2067293"/>
            <a:ext cx="2475083" cy="3497984"/>
            <a:chOff x="9114736" y="2067293"/>
            <a:chExt cx="2475083" cy="3497984"/>
          </a:xfrm>
        </p:grpSpPr>
        <p:sp>
          <p:nvSpPr>
            <p:cNvPr id="51" name="Rectangle 17"/>
            <p:cNvSpPr/>
            <p:nvPr/>
          </p:nvSpPr>
          <p:spPr>
            <a:xfrm>
              <a:off x="9617773" y="4155409"/>
              <a:ext cx="14690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 </a:t>
              </a:r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метки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3"/>
            <p:cNvSpPr/>
            <p:nvPr/>
          </p:nvSpPr>
          <p:spPr>
            <a:xfrm>
              <a:off x="9114736" y="4611170"/>
              <a:ext cx="24750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 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метки обеспечивают  достоверную идентификацию каждой единицы ТМЦ или ОС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103" y="2067293"/>
              <a:ext cx="1617717" cy="159075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6664597" y="1845027"/>
            <a:ext cx="2407918" cy="4167515"/>
            <a:chOff x="6664597" y="1845027"/>
            <a:chExt cx="2407918" cy="4167515"/>
          </a:xfrm>
        </p:grpSpPr>
        <p:sp>
          <p:nvSpPr>
            <p:cNvPr id="54" name="Rectangle 28"/>
            <p:cNvSpPr/>
            <p:nvPr/>
          </p:nvSpPr>
          <p:spPr>
            <a:xfrm>
              <a:off x="6664597" y="4627547"/>
              <a:ext cx="240791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Полки со встроенным </a:t>
              </a:r>
              <a:r>
                <a:rPr lang="en-US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 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считывателем  обеспечивает автоматический контроль </a:t>
              </a: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наличия объектов </a:t>
              </a:r>
              <a:b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 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полке.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32"/>
            <p:cNvSpPr/>
            <p:nvPr/>
          </p:nvSpPr>
          <p:spPr>
            <a:xfrm>
              <a:off x="7002284" y="4032299"/>
              <a:ext cx="1728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Умные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RFID </a:t>
              </a:r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полки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2" descr="C:\Users\User\Desktop\CqgBUVNGZHKAMelqAAEb1NLUOFM49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48737" y="1845027"/>
              <a:ext cx="2035286" cy="2035286"/>
            </a:xfrm>
            <a:prstGeom prst="rect">
              <a:avLst/>
            </a:prstGeom>
            <a:noFill/>
          </p:spPr>
        </p:pic>
      </p:grpSp>
      <p:grpSp>
        <p:nvGrpSpPr>
          <p:cNvPr id="5" name="Группа 4"/>
          <p:cNvGrpSpPr/>
          <p:nvPr/>
        </p:nvGrpSpPr>
        <p:grpSpPr>
          <a:xfrm>
            <a:off x="3526214" y="1890762"/>
            <a:ext cx="2985072" cy="3705694"/>
            <a:chOff x="3526214" y="1890762"/>
            <a:chExt cx="2985072" cy="3705694"/>
          </a:xfrm>
        </p:grpSpPr>
        <p:sp>
          <p:nvSpPr>
            <p:cNvPr id="50" name="Rectangle 26"/>
            <p:cNvSpPr/>
            <p:nvPr/>
          </p:nvSpPr>
          <p:spPr>
            <a:xfrm>
              <a:off x="4174977" y="4032298"/>
              <a:ext cx="2026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Мобильный считыватель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22"/>
            <p:cNvSpPr/>
            <p:nvPr/>
          </p:nvSpPr>
          <p:spPr>
            <a:xfrm>
              <a:off x="3831569" y="4642349"/>
              <a:ext cx="26797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Мобильный ручной считыватель</a:t>
              </a:r>
              <a:r>
                <a:rPr lang="en-US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RFID</a:t>
              </a:r>
              <a:r>
                <a:rPr lang="ru-RU" sz="1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-меток  позволяет быстро </a:t>
              </a: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находить</a:t>
              </a: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необходимые</a:t>
              </a:r>
              <a:r>
                <a:rPr lang="en-US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ТМЦ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14" y="1890762"/>
              <a:ext cx="2693854" cy="1998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607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Типы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радиометок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032991" y="1436839"/>
            <a:ext cx="8126014" cy="1772297"/>
            <a:chOff x="2032991" y="1436839"/>
            <a:chExt cx="8126014" cy="1772297"/>
          </a:xfrm>
        </p:grpSpPr>
        <p:sp>
          <p:nvSpPr>
            <p:cNvPr id="19" name="TextBox 18"/>
            <p:cNvSpPr txBox="1"/>
            <p:nvPr/>
          </p:nvSpPr>
          <p:spPr>
            <a:xfrm>
              <a:off x="3875915" y="1436839"/>
              <a:ext cx="4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Классификация меток: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032991" y="1915151"/>
              <a:ext cx="8126014" cy="1293985"/>
              <a:chOff x="2032991" y="1915151"/>
              <a:chExt cx="8126014" cy="1293985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2032991" y="1915151"/>
                <a:ext cx="2579687" cy="1293985"/>
              </a:xfrm>
              <a:custGeom>
                <a:avLst/>
                <a:gdLst>
                  <a:gd name="connsiteX0" fmla="*/ 0 w 2579687"/>
                  <a:gd name="connsiteY0" fmla="*/ 129399 h 1293985"/>
                  <a:gd name="connsiteX1" fmla="*/ 129399 w 2579687"/>
                  <a:gd name="connsiteY1" fmla="*/ 0 h 1293985"/>
                  <a:gd name="connsiteX2" fmla="*/ 2450289 w 2579687"/>
                  <a:gd name="connsiteY2" fmla="*/ 0 h 1293985"/>
                  <a:gd name="connsiteX3" fmla="*/ 2579688 w 2579687"/>
                  <a:gd name="connsiteY3" fmla="*/ 129399 h 1293985"/>
                  <a:gd name="connsiteX4" fmla="*/ 2579687 w 2579687"/>
                  <a:gd name="connsiteY4" fmla="*/ 1164587 h 1293985"/>
                  <a:gd name="connsiteX5" fmla="*/ 2450288 w 2579687"/>
                  <a:gd name="connsiteY5" fmla="*/ 1293986 h 1293985"/>
                  <a:gd name="connsiteX6" fmla="*/ 129399 w 2579687"/>
                  <a:gd name="connsiteY6" fmla="*/ 1293985 h 1293985"/>
                  <a:gd name="connsiteX7" fmla="*/ 0 w 2579687"/>
                  <a:gd name="connsiteY7" fmla="*/ 1164586 h 1293985"/>
                  <a:gd name="connsiteX8" fmla="*/ 0 w 2579687"/>
                  <a:gd name="connsiteY8" fmla="*/ 129399 h 129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9687" h="1293985">
                    <a:moveTo>
                      <a:pt x="0" y="129399"/>
                    </a:moveTo>
                    <a:cubicBezTo>
                      <a:pt x="0" y="57934"/>
                      <a:pt x="57934" y="0"/>
                      <a:pt x="129399" y="0"/>
                    </a:cubicBezTo>
                    <a:lnTo>
                      <a:pt x="2450289" y="0"/>
                    </a:lnTo>
                    <a:cubicBezTo>
                      <a:pt x="2521754" y="0"/>
                      <a:pt x="2579688" y="57934"/>
                      <a:pt x="2579688" y="129399"/>
                    </a:cubicBezTo>
                    <a:cubicBezTo>
                      <a:pt x="2579688" y="474462"/>
                      <a:pt x="2579687" y="819524"/>
                      <a:pt x="2579687" y="1164587"/>
                    </a:cubicBezTo>
                    <a:cubicBezTo>
                      <a:pt x="2579687" y="1236052"/>
                      <a:pt x="2521753" y="1293986"/>
                      <a:pt x="2450288" y="1293986"/>
                    </a:cubicBezTo>
                    <a:lnTo>
                      <a:pt x="129399" y="1293985"/>
                    </a:lnTo>
                    <a:cubicBezTo>
                      <a:pt x="57934" y="1293985"/>
                      <a:pt x="0" y="1236051"/>
                      <a:pt x="0" y="1164586"/>
                    </a:cubicBezTo>
                    <a:lnTo>
                      <a:pt x="0" y="12939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95913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частоте работы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2290959" y="2303725"/>
                <a:ext cx="2063749" cy="390154"/>
              </a:xfrm>
              <a:custGeom>
                <a:avLst/>
                <a:gdLst>
                  <a:gd name="connsiteX0" fmla="*/ 0 w 2063749"/>
                  <a:gd name="connsiteY0" fmla="*/ 39015 h 390154"/>
                  <a:gd name="connsiteX1" fmla="*/ 39015 w 2063749"/>
                  <a:gd name="connsiteY1" fmla="*/ 0 h 390154"/>
                  <a:gd name="connsiteX2" fmla="*/ 2024734 w 2063749"/>
                  <a:gd name="connsiteY2" fmla="*/ 0 h 390154"/>
                  <a:gd name="connsiteX3" fmla="*/ 2063749 w 2063749"/>
                  <a:gd name="connsiteY3" fmla="*/ 39015 h 390154"/>
                  <a:gd name="connsiteX4" fmla="*/ 2063749 w 2063749"/>
                  <a:gd name="connsiteY4" fmla="*/ 351139 h 390154"/>
                  <a:gd name="connsiteX5" fmla="*/ 2024734 w 2063749"/>
                  <a:gd name="connsiteY5" fmla="*/ 390154 h 390154"/>
                  <a:gd name="connsiteX6" fmla="*/ 39015 w 2063749"/>
                  <a:gd name="connsiteY6" fmla="*/ 390154 h 390154"/>
                  <a:gd name="connsiteX7" fmla="*/ 0 w 2063749"/>
                  <a:gd name="connsiteY7" fmla="*/ 351139 h 390154"/>
                  <a:gd name="connsiteX8" fmla="*/ 0 w 2063749"/>
                  <a:gd name="connsiteY8" fmla="*/ 39015 h 39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390154">
                    <a:moveTo>
                      <a:pt x="0" y="39015"/>
                    </a:moveTo>
                    <a:cubicBezTo>
                      <a:pt x="0" y="17468"/>
                      <a:pt x="17468" y="0"/>
                      <a:pt x="39015" y="0"/>
                    </a:cubicBezTo>
                    <a:lnTo>
                      <a:pt x="2024734" y="0"/>
                    </a:lnTo>
                    <a:cubicBezTo>
                      <a:pt x="2046281" y="0"/>
                      <a:pt x="2063749" y="17468"/>
                      <a:pt x="2063749" y="39015"/>
                    </a:cubicBezTo>
                    <a:lnTo>
                      <a:pt x="2063749" y="351139"/>
                    </a:lnTo>
                    <a:cubicBezTo>
                      <a:pt x="2063749" y="372686"/>
                      <a:pt x="2046281" y="390154"/>
                      <a:pt x="2024734" y="390154"/>
                    </a:cubicBezTo>
                    <a:lnTo>
                      <a:pt x="39015" y="390154"/>
                    </a:lnTo>
                    <a:cubicBezTo>
                      <a:pt x="17468" y="390154"/>
                      <a:pt x="0" y="372686"/>
                      <a:pt x="0" y="351139"/>
                    </a:cubicBezTo>
                    <a:lnTo>
                      <a:pt x="0" y="3901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987" tIns="38097" rIns="46987" bIns="3809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HF</a:t>
                </a: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(13,56 МГц)</a:t>
                </a: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290959" y="2753903"/>
                <a:ext cx="2063749" cy="390154"/>
              </a:xfrm>
              <a:custGeom>
                <a:avLst/>
                <a:gdLst>
                  <a:gd name="connsiteX0" fmla="*/ 0 w 2063749"/>
                  <a:gd name="connsiteY0" fmla="*/ 39015 h 390154"/>
                  <a:gd name="connsiteX1" fmla="*/ 39015 w 2063749"/>
                  <a:gd name="connsiteY1" fmla="*/ 0 h 390154"/>
                  <a:gd name="connsiteX2" fmla="*/ 2024734 w 2063749"/>
                  <a:gd name="connsiteY2" fmla="*/ 0 h 390154"/>
                  <a:gd name="connsiteX3" fmla="*/ 2063749 w 2063749"/>
                  <a:gd name="connsiteY3" fmla="*/ 39015 h 390154"/>
                  <a:gd name="connsiteX4" fmla="*/ 2063749 w 2063749"/>
                  <a:gd name="connsiteY4" fmla="*/ 351139 h 390154"/>
                  <a:gd name="connsiteX5" fmla="*/ 2024734 w 2063749"/>
                  <a:gd name="connsiteY5" fmla="*/ 390154 h 390154"/>
                  <a:gd name="connsiteX6" fmla="*/ 39015 w 2063749"/>
                  <a:gd name="connsiteY6" fmla="*/ 390154 h 390154"/>
                  <a:gd name="connsiteX7" fmla="*/ 0 w 2063749"/>
                  <a:gd name="connsiteY7" fmla="*/ 351139 h 390154"/>
                  <a:gd name="connsiteX8" fmla="*/ 0 w 2063749"/>
                  <a:gd name="connsiteY8" fmla="*/ 39015 h 39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390154">
                    <a:moveTo>
                      <a:pt x="0" y="39015"/>
                    </a:moveTo>
                    <a:cubicBezTo>
                      <a:pt x="0" y="17468"/>
                      <a:pt x="17468" y="0"/>
                      <a:pt x="39015" y="0"/>
                    </a:cubicBezTo>
                    <a:lnTo>
                      <a:pt x="2024734" y="0"/>
                    </a:lnTo>
                    <a:cubicBezTo>
                      <a:pt x="2046281" y="0"/>
                      <a:pt x="2063749" y="17468"/>
                      <a:pt x="2063749" y="39015"/>
                    </a:cubicBezTo>
                    <a:lnTo>
                      <a:pt x="2063749" y="351139"/>
                    </a:lnTo>
                    <a:cubicBezTo>
                      <a:pt x="2063749" y="372686"/>
                      <a:pt x="2046281" y="390154"/>
                      <a:pt x="2024734" y="390154"/>
                    </a:cubicBezTo>
                    <a:lnTo>
                      <a:pt x="39015" y="390154"/>
                    </a:lnTo>
                    <a:cubicBezTo>
                      <a:pt x="17468" y="390154"/>
                      <a:pt x="0" y="372686"/>
                      <a:pt x="0" y="351139"/>
                    </a:cubicBezTo>
                    <a:lnTo>
                      <a:pt x="0" y="39015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987" tIns="38097" rIns="46987" bIns="38097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UHF</a:t>
                </a: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(860-960 МГц)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806154" y="1915151"/>
                <a:ext cx="2579687" cy="1293985"/>
              </a:xfrm>
              <a:custGeom>
                <a:avLst/>
                <a:gdLst>
                  <a:gd name="connsiteX0" fmla="*/ 0 w 2579687"/>
                  <a:gd name="connsiteY0" fmla="*/ 129399 h 1293985"/>
                  <a:gd name="connsiteX1" fmla="*/ 129399 w 2579687"/>
                  <a:gd name="connsiteY1" fmla="*/ 0 h 1293985"/>
                  <a:gd name="connsiteX2" fmla="*/ 2450289 w 2579687"/>
                  <a:gd name="connsiteY2" fmla="*/ 0 h 1293985"/>
                  <a:gd name="connsiteX3" fmla="*/ 2579688 w 2579687"/>
                  <a:gd name="connsiteY3" fmla="*/ 129399 h 1293985"/>
                  <a:gd name="connsiteX4" fmla="*/ 2579687 w 2579687"/>
                  <a:gd name="connsiteY4" fmla="*/ 1164587 h 1293985"/>
                  <a:gd name="connsiteX5" fmla="*/ 2450288 w 2579687"/>
                  <a:gd name="connsiteY5" fmla="*/ 1293986 h 1293985"/>
                  <a:gd name="connsiteX6" fmla="*/ 129399 w 2579687"/>
                  <a:gd name="connsiteY6" fmla="*/ 1293985 h 1293985"/>
                  <a:gd name="connsiteX7" fmla="*/ 0 w 2579687"/>
                  <a:gd name="connsiteY7" fmla="*/ 1164586 h 1293985"/>
                  <a:gd name="connsiteX8" fmla="*/ 0 w 2579687"/>
                  <a:gd name="connsiteY8" fmla="*/ 129399 h 129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9687" h="1293985">
                    <a:moveTo>
                      <a:pt x="0" y="129399"/>
                    </a:moveTo>
                    <a:cubicBezTo>
                      <a:pt x="0" y="57934"/>
                      <a:pt x="57934" y="0"/>
                      <a:pt x="129399" y="0"/>
                    </a:cubicBezTo>
                    <a:lnTo>
                      <a:pt x="2450289" y="0"/>
                    </a:lnTo>
                    <a:cubicBezTo>
                      <a:pt x="2521754" y="0"/>
                      <a:pt x="2579688" y="57934"/>
                      <a:pt x="2579688" y="129399"/>
                    </a:cubicBezTo>
                    <a:cubicBezTo>
                      <a:pt x="2579688" y="474462"/>
                      <a:pt x="2579687" y="819524"/>
                      <a:pt x="2579687" y="1164587"/>
                    </a:cubicBezTo>
                    <a:cubicBezTo>
                      <a:pt x="2579687" y="1236052"/>
                      <a:pt x="2521753" y="1293986"/>
                      <a:pt x="2450288" y="1293986"/>
                    </a:cubicBezTo>
                    <a:lnTo>
                      <a:pt x="129399" y="1293985"/>
                    </a:lnTo>
                    <a:cubicBezTo>
                      <a:pt x="57934" y="1293985"/>
                      <a:pt x="0" y="1236051"/>
                      <a:pt x="0" y="1164586"/>
                    </a:cubicBezTo>
                    <a:lnTo>
                      <a:pt x="0" y="12939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95913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исполнению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5064123" y="2303457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Этикетки</a:t>
                </a: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5064123" y="2596783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Корпусные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064123" y="2890109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Специальные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579318" y="1915151"/>
                <a:ext cx="2579687" cy="1293985"/>
              </a:xfrm>
              <a:custGeom>
                <a:avLst/>
                <a:gdLst>
                  <a:gd name="connsiteX0" fmla="*/ 0 w 2579687"/>
                  <a:gd name="connsiteY0" fmla="*/ 129399 h 1293985"/>
                  <a:gd name="connsiteX1" fmla="*/ 129399 w 2579687"/>
                  <a:gd name="connsiteY1" fmla="*/ 0 h 1293985"/>
                  <a:gd name="connsiteX2" fmla="*/ 2450289 w 2579687"/>
                  <a:gd name="connsiteY2" fmla="*/ 0 h 1293985"/>
                  <a:gd name="connsiteX3" fmla="*/ 2579688 w 2579687"/>
                  <a:gd name="connsiteY3" fmla="*/ 129399 h 1293985"/>
                  <a:gd name="connsiteX4" fmla="*/ 2579687 w 2579687"/>
                  <a:gd name="connsiteY4" fmla="*/ 1164587 h 1293985"/>
                  <a:gd name="connsiteX5" fmla="*/ 2450288 w 2579687"/>
                  <a:gd name="connsiteY5" fmla="*/ 1293986 h 1293985"/>
                  <a:gd name="connsiteX6" fmla="*/ 129399 w 2579687"/>
                  <a:gd name="connsiteY6" fmla="*/ 1293985 h 1293985"/>
                  <a:gd name="connsiteX7" fmla="*/ 0 w 2579687"/>
                  <a:gd name="connsiteY7" fmla="*/ 1164586 h 1293985"/>
                  <a:gd name="connsiteX8" fmla="*/ 0 w 2579687"/>
                  <a:gd name="connsiteY8" fmla="*/ 129399 h 129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9687" h="1293985">
                    <a:moveTo>
                      <a:pt x="0" y="129399"/>
                    </a:moveTo>
                    <a:cubicBezTo>
                      <a:pt x="0" y="57934"/>
                      <a:pt x="57934" y="0"/>
                      <a:pt x="129399" y="0"/>
                    </a:cubicBezTo>
                    <a:lnTo>
                      <a:pt x="2450289" y="0"/>
                    </a:lnTo>
                    <a:cubicBezTo>
                      <a:pt x="2521754" y="0"/>
                      <a:pt x="2579688" y="57934"/>
                      <a:pt x="2579688" y="129399"/>
                    </a:cubicBezTo>
                    <a:cubicBezTo>
                      <a:pt x="2579688" y="474462"/>
                      <a:pt x="2579687" y="819524"/>
                      <a:pt x="2579687" y="1164587"/>
                    </a:cubicBezTo>
                    <a:cubicBezTo>
                      <a:pt x="2579687" y="1236052"/>
                      <a:pt x="2521753" y="1293986"/>
                      <a:pt x="2450288" y="1293986"/>
                    </a:cubicBezTo>
                    <a:lnTo>
                      <a:pt x="129399" y="1293985"/>
                    </a:lnTo>
                    <a:cubicBezTo>
                      <a:pt x="57934" y="1293985"/>
                      <a:pt x="0" y="1236051"/>
                      <a:pt x="0" y="1164586"/>
                    </a:cubicBezTo>
                    <a:lnTo>
                      <a:pt x="0" y="12939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95913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источнику питания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7837287" y="2303457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Активные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7837287" y="2596783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Пассивные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7837287" y="2890109"/>
                <a:ext cx="2063749" cy="254216"/>
              </a:xfrm>
              <a:custGeom>
                <a:avLst/>
                <a:gdLst>
                  <a:gd name="connsiteX0" fmla="*/ 0 w 2063749"/>
                  <a:gd name="connsiteY0" fmla="*/ 25422 h 254216"/>
                  <a:gd name="connsiteX1" fmla="*/ 25422 w 2063749"/>
                  <a:gd name="connsiteY1" fmla="*/ 0 h 254216"/>
                  <a:gd name="connsiteX2" fmla="*/ 2038327 w 2063749"/>
                  <a:gd name="connsiteY2" fmla="*/ 0 h 254216"/>
                  <a:gd name="connsiteX3" fmla="*/ 2063749 w 2063749"/>
                  <a:gd name="connsiteY3" fmla="*/ 25422 h 254216"/>
                  <a:gd name="connsiteX4" fmla="*/ 2063749 w 2063749"/>
                  <a:gd name="connsiteY4" fmla="*/ 228794 h 254216"/>
                  <a:gd name="connsiteX5" fmla="*/ 2038327 w 2063749"/>
                  <a:gd name="connsiteY5" fmla="*/ 254216 h 254216"/>
                  <a:gd name="connsiteX6" fmla="*/ 25422 w 2063749"/>
                  <a:gd name="connsiteY6" fmla="*/ 254216 h 254216"/>
                  <a:gd name="connsiteX7" fmla="*/ 0 w 2063749"/>
                  <a:gd name="connsiteY7" fmla="*/ 228794 h 254216"/>
                  <a:gd name="connsiteX8" fmla="*/ 0 w 2063749"/>
                  <a:gd name="connsiteY8" fmla="*/ 25422 h 25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3749" h="254216">
                    <a:moveTo>
                      <a:pt x="0" y="25422"/>
                    </a:moveTo>
                    <a:cubicBezTo>
                      <a:pt x="0" y="11382"/>
                      <a:pt x="11382" y="0"/>
                      <a:pt x="25422" y="0"/>
                    </a:cubicBezTo>
                    <a:lnTo>
                      <a:pt x="2038327" y="0"/>
                    </a:lnTo>
                    <a:cubicBezTo>
                      <a:pt x="2052367" y="0"/>
                      <a:pt x="2063749" y="11382"/>
                      <a:pt x="2063749" y="25422"/>
                    </a:cubicBezTo>
                    <a:lnTo>
                      <a:pt x="2063749" y="228794"/>
                    </a:lnTo>
                    <a:cubicBezTo>
                      <a:pt x="2063749" y="242834"/>
                      <a:pt x="2052367" y="254216"/>
                      <a:pt x="2038327" y="254216"/>
                    </a:cubicBezTo>
                    <a:lnTo>
                      <a:pt x="25422" y="254216"/>
                    </a:lnTo>
                    <a:cubicBezTo>
                      <a:pt x="11382" y="254216"/>
                      <a:pt x="0" y="242834"/>
                      <a:pt x="0" y="228794"/>
                    </a:cubicBezTo>
                    <a:lnTo>
                      <a:pt x="0" y="2542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006" tIns="34116" rIns="43006" bIns="3411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Полуактивные</a:t>
                </a:r>
              </a:p>
            </p:txBody>
          </p:sp>
        </p:grpSp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9381"/>
              </p:ext>
            </p:extLst>
          </p:nvPr>
        </p:nvGraphicFramePr>
        <p:xfrm>
          <a:off x="2031998" y="3424012"/>
          <a:ext cx="8127999" cy="120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577438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00192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075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Этикетки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Корпусные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7126"/>
                  </a:ext>
                </a:extLst>
              </a:tr>
              <a:tr h="8385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 на диэлектриках.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Наиболее дешевые.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Дальность чтения до 2м.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Многоразовое использование.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 на металле.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Механическая стойкость.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Специфичные приложения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38074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21103"/>
              </p:ext>
            </p:extLst>
          </p:nvPr>
        </p:nvGraphicFramePr>
        <p:xfrm>
          <a:off x="2031998" y="4785690"/>
          <a:ext cx="8127999" cy="142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577438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00192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0751245"/>
                    </a:ext>
                  </a:extLst>
                </a:gridCol>
              </a:tblGrid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Пассивные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Полуактивные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7126"/>
                  </a:ext>
                </a:extLst>
              </a:tr>
              <a:tr h="102495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Высокая стоимость.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Дальность чтения: десятки метров.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Обычные приложения: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RTLS.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стоимость.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Дальность чтения до 7м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положение между активными и пассивными.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Чаще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всего используются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 встроенными датчиками.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38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665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6562" y="438411"/>
            <a:ext cx="10096070" cy="525584"/>
          </a:xfrm>
          <a:prstGeom prst="round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8677275" y="6472586"/>
            <a:ext cx="1600200" cy="279400"/>
          </a:xfrm>
        </p:spPr>
        <p:txBody>
          <a:bodyPr/>
          <a:lstStyle/>
          <a:p>
            <a:pPr>
              <a:defRPr/>
            </a:pPr>
            <a:fld id="{E442A8CF-E3B2-44F4-9710-E99776008845}" type="datetime4"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 ноября 2018 г.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367" y="6489185"/>
            <a:ext cx="7305675" cy="2794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"Фирма РКК"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127055 Москва, ул.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Сущевская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9-4             www.rkk.ru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132130" y="6464133"/>
            <a:ext cx="542925" cy="279400"/>
          </a:xfrm>
        </p:spPr>
        <p:txBody>
          <a:bodyPr/>
          <a:lstStyle/>
          <a:p>
            <a:pPr>
              <a:defRPr/>
            </a:pPr>
            <a:fld id="{F717ED83-8F12-45AD-9C7E-AA9150BE4DAE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6562" y="438411"/>
            <a:ext cx="10058493" cy="5255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Технические особенности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76850" y="1428553"/>
            <a:ext cx="5148111" cy="4959678"/>
            <a:chOff x="6576850" y="1428553"/>
            <a:chExt cx="5148111" cy="495967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576850" y="1428553"/>
              <a:ext cx="5148111" cy="4769993"/>
              <a:chOff x="6576850" y="1428553"/>
              <a:chExt cx="5148111" cy="47699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A2E77C-D2D0-4052-95A5-0CD8018D1D4E}"/>
                  </a:ext>
                </a:extLst>
              </p:cNvPr>
              <p:cNvSpPr txBox="1"/>
              <p:nvPr/>
            </p:nvSpPr>
            <p:spPr>
              <a:xfrm>
                <a:off x="6576850" y="4429704"/>
                <a:ext cx="2416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RFID-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метка в полости объекта</a:t>
                </a:r>
              </a:p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(до заливки компаундом)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6881610" y="1428553"/>
                <a:ext cx="4843351" cy="4769993"/>
                <a:chOff x="6881610" y="1428553"/>
                <a:chExt cx="4843351" cy="4769993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7034278" y="2553446"/>
                  <a:ext cx="4398624" cy="1030678"/>
                  <a:chOff x="6934070" y="2365556"/>
                  <a:chExt cx="4398624" cy="1030678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2FE7D93-CECF-4EF0-A694-F1B053B79493}"/>
                      </a:ext>
                    </a:extLst>
                  </p:cNvPr>
                  <p:cNvSpPr txBox="1"/>
                  <p:nvPr/>
                </p:nvSpPr>
                <p:spPr>
                  <a:xfrm>
                    <a:off x="6934070" y="2934569"/>
                    <a:ext cx="14199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Встраиваемая </a:t>
                    </a:r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RFID-</a:t>
                    </a:r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метка</a:t>
                    </a:r>
                  </a:p>
                </p:txBody>
              </p:sp>
              <p:pic>
                <p:nvPicPr>
                  <p:cNvPr id="13" name="Рисунок 12">
                    <a:extLst>
                      <a:ext uri="{FF2B5EF4-FFF2-40B4-BE49-F238E27FC236}">
                        <a16:creationId xmlns:a16="http://schemas.microsoft.com/office/drawing/2014/main" id="{DDBD0FE1-101D-412B-BEC6-FDB1EC99C8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186086" y="2365556"/>
                    <a:ext cx="858694" cy="642703"/>
                  </a:xfrm>
                  <a:prstGeom prst="rect">
                    <a:avLst/>
                  </a:prstGeom>
                </p:spPr>
              </p:pic>
              <p:pic>
                <p:nvPicPr>
                  <p:cNvPr id="14" name="Рисунок 13">
                    <a:extLst>
                      <a:ext uri="{FF2B5EF4-FFF2-40B4-BE49-F238E27FC236}">
                        <a16:creationId xmlns:a16="http://schemas.microsoft.com/office/drawing/2014/main" id="{9771F483-B29F-46DC-BE19-C7EA56815B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9457135" y="2373699"/>
                    <a:ext cx="1464241" cy="590296"/>
                  </a:xfrm>
                  <a:prstGeom prst="rect">
                    <a:avLst/>
                  </a:prstGeom>
                </p:spPr>
              </p:pic>
              <p:cxnSp>
                <p:nvCxnSpPr>
                  <p:cNvPr id="18" name="Прямая со стрелкой 17">
                    <a:extLst>
                      <a:ext uri="{FF2B5EF4-FFF2-40B4-BE49-F238E27FC236}">
                        <a16:creationId xmlns:a16="http://schemas.microsoft.com/office/drawing/2014/main" id="{685AB9B5-C8D5-42C3-BD92-57628AB0FD57}"/>
                      </a:ext>
                    </a:extLst>
                  </p:cNvPr>
                  <p:cNvCxnSpPr>
                    <a:endCxn id="13" idx="3"/>
                  </p:cNvCxnSpPr>
                  <p:nvPr/>
                </p:nvCxnSpPr>
                <p:spPr>
                  <a:xfrm flipH="1">
                    <a:off x="8044780" y="2680686"/>
                    <a:ext cx="147573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CBE930F-A5DB-4DC7-AB1F-80F3EE5475D9}"/>
                      </a:ext>
                    </a:extLst>
                  </p:cNvPr>
                  <p:cNvSpPr txBox="1"/>
                  <p:nvPr/>
                </p:nvSpPr>
                <p:spPr>
                  <a:xfrm>
                    <a:off x="9110463" y="2922044"/>
                    <a:ext cx="222223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Промаркированный объект</a:t>
                    </a:r>
                  </a:p>
                </p:txBody>
              </p:sp>
            </p:grpSp>
            <p:grpSp>
              <p:nvGrpSpPr>
                <p:cNvPr id="24" name="Группа 23"/>
                <p:cNvGrpSpPr/>
                <p:nvPr/>
              </p:nvGrpSpPr>
              <p:grpSpPr>
                <a:xfrm>
                  <a:off x="6896492" y="1428553"/>
                  <a:ext cx="4602842" cy="1004181"/>
                  <a:chOff x="6896492" y="1303293"/>
                  <a:chExt cx="4602842" cy="1004181"/>
                </a:xfrm>
              </p:grpSpPr>
              <p:pic>
                <p:nvPicPr>
                  <p:cNvPr id="25" name="Picture 2" descr="RFID-болт. Болт со встроенной RFID-меткой производства Confidex Ltd.">
                    <a:extLst>
                      <a:ext uri="{FF2B5EF4-FFF2-40B4-BE49-F238E27FC236}">
                        <a16:creationId xmlns:a16="http://schemas.microsoft.com/office/drawing/2014/main" id="{2CF488BB-91D3-477E-AB68-36C4A79C72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36190" y="1352704"/>
                    <a:ext cx="887633" cy="6602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4" descr="http://www.isbc-rfid.ru/upload/catalog/items/db_photo11467700834.jpg">
                    <a:extLst>
                      <a:ext uri="{FF2B5EF4-FFF2-40B4-BE49-F238E27FC236}">
                        <a16:creationId xmlns:a16="http://schemas.microsoft.com/office/drawing/2014/main" id="{7F0949B2-E63D-410E-A957-965C13D504D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33585" y="1303293"/>
                    <a:ext cx="2108499" cy="75704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7" name="Прямая со стрелкой 26">
                    <a:extLst>
                      <a:ext uri="{FF2B5EF4-FFF2-40B4-BE49-F238E27FC236}">
                        <a16:creationId xmlns:a16="http://schemas.microsoft.com/office/drawing/2014/main" id="{27C8F057-ED63-4847-ADF2-335158B03E8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942323" y="1681813"/>
                    <a:ext cx="1889246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EBEA9B1-049A-446A-91A5-D9C023A4DE21}"/>
                      </a:ext>
                    </a:extLst>
                  </p:cNvPr>
                  <p:cNvSpPr txBox="1"/>
                  <p:nvPr/>
                </p:nvSpPr>
                <p:spPr>
                  <a:xfrm>
                    <a:off x="6896492" y="1856394"/>
                    <a:ext cx="1529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RFID-</a:t>
                    </a:r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метка-болт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30F3759-41C4-42D3-BFA2-BCDB94140865}"/>
                      </a:ext>
                    </a:extLst>
                  </p:cNvPr>
                  <p:cNvSpPr txBox="1"/>
                  <p:nvPr/>
                </p:nvSpPr>
                <p:spPr>
                  <a:xfrm>
                    <a:off x="9096125" y="2030475"/>
                    <a:ext cx="24032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Промаркированный объект</a:t>
                    </a:r>
                  </a:p>
                </p:txBody>
              </p:sp>
            </p:grpSp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9CB4EED-77BA-4F65-AF7A-08D820C113B7}"/>
                    </a:ext>
                  </a:extLst>
                </p:cNvPr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9101" y="3691785"/>
                  <a:ext cx="1609416" cy="6236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32" name="Группа 31"/>
                <p:cNvGrpSpPr/>
                <p:nvPr/>
              </p:nvGrpSpPr>
              <p:grpSpPr>
                <a:xfrm>
                  <a:off x="9336434" y="3423926"/>
                  <a:ext cx="1916650" cy="1014592"/>
                  <a:chOff x="9162943" y="3477018"/>
                  <a:chExt cx="1916650" cy="1014592"/>
                </a:xfrm>
              </p:grpSpPr>
              <p:pic>
                <p:nvPicPr>
                  <p:cNvPr id="33" name="Рисунок 32">
                    <a:extLst>
                      <a:ext uri="{FF2B5EF4-FFF2-40B4-BE49-F238E27FC236}">
                        <a16:creationId xmlns:a16="http://schemas.microsoft.com/office/drawing/2014/main" id="{98CC27CF-2F7B-439D-BA9B-D134ADDC33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0412217" y="3477018"/>
                    <a:ext cx="667376" cy="1014592"/>
                  </a:xfrm>
                  <a:prstGeom prst="rect">
                    <a:avLst/>
                  </a:prstGeom>
                </p:spPr>
              </p:pic>
              <p:pic>
                <p:nvPicPr>
                  <p:cNvPr id="34" name="Рисунок 33">
                    <a:extLst>
                      <a:ext uri="{FF2B5EF4-FFF2-40B4-BE49-F238E27FC236}">
                        <a16:creationId xmlns:a16="http://schemas.microsoft.com/office/drawing/2014/main" id="{8029BDF1-9C8A-4DBD-81D0-3DC56FA664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9162943" y="3930829"/>
                    <a:ext cx="509588" cy="471488"/>
                  </a:xfrm>
                  <a:prstGeom prst="rect">
                    <a:avLst/>
                  </a:prstGeom>
                </p:spPr>
              </p:pic>
              <p:cxnSp>
                <p:nvCxnSpPr>
                  <p:cNvPr id="35" name="Прямая со стрелкой 34">
                    <a:extLst>
                      <a:ext uri="{FF2B5EF4-FFF2-40B4-BE49-F238E27FC236}">
                        <a16:creationId xmlns:a16="http://schemas.microsoft.com/office/drawing/2014/main" id="{19E10665-0A8F-4F35-A405-D3C7B90BDA50}"/>
                      </a:ext>
                    </a:extLst>
                  </p:cNvPr>
                  <p:cNvCxnSpPr>
                    <a:endCxn id="34" idx="3"/>
                  </p:cNvCxnSpPr>
                  <p:nvPr/>
                </p:nvCxnSpPr>
                <p:spPr>
                  <a:xfrm flipH="1">
                    <a:off x="9672531" y="4090406"/>
                    <a:ext cx="722646" cy="7616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E0CC175-44AA-4CC2-9EC5-4849FDD55D6D}"/>
                    </a:ext>
                  </a:extLst>
                </p:cNvPr>
                <p:cNvSpPr txBox="1"/>
                <p:nvPr/>
              </p:nvSpPr>
              <p:spPr>
                <a:xfrm>
                  <a:off x="9047834" y="4429704"/>
                  <a:ext cx="26389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RFID-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метка и промаркированный газовый баллон</a:t>
                  </a:r>
                </a:p>
              </p:txBody>
            </p:sp>
            <p:pic>
              <p:nvPicPr>
                <p:cNvPr id="37" name="Picture 6" descr="http://www.xerafy.com/blog/wp-content/uploads/2012/05/Metel-Label-Keg.jpg">
                  <a:extLst>
                    <a:ext uri="{FF2B5EF4-FFF2-40B4-BE49-F238E27FC236}">
                      <a16:creationId xmlns:a16="http://schemas.microsoft.com/office/drawing/2014/main" id="{A1016198-C9FD-43CE-8F12-94E74A9B93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5835" y="4922975"/>
                  <a:ext cx="786732" cy="10647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7AB772A-41D0-492B-ADE7-E0DED5C70B7C}"/>
                    </a:ext>
                  </a:extLst>
                </p:cNvPr>
                <p:cNvSpPr txBox="1"/>
                <p:nvPr/>
              </p:nvSpPr>
              <p:spPr>
                <a:xfrm>
                  <a:off x="6881610" y="5921547"/>
                  <a:ext cx="19999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Кег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с гибкой 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RFID-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меткой</a:t>
                  </a:r>
                </a:p>
              </p:txBody>
            </p:sp>
            <p:grpSp>
              <p:nvGrpSpPr>
                <p:cNvPr id="39" name="Группа 38"/>
                <p:cNvGrpSpPr/>
                <p:nvPr/>
              </p:nvGrpSpPr>
              <p:grpSpPr>
                <a:xfrm>
                  <a:off x="9206956" y="5083559"/>
                  <a:ext cx="2518005" cy="904213"/>
                  <a:chOff x="8601748" y="5167572"/>
                  <a:chExt cx="2518005" cy="904213"/>
                </a:xfrm>
              </p:grpSpPr>
              <p:pic>
                <p:nvPicPr>
                  <p:cNvPr id="40" name="Picture 8" descr="http://www.xerafy.com/userfiles/uploads/catalogue/35/medium/Roswell-attached-on-fire-hydrant.png">
                    <a:extLst>
                      <a:ext uri="{FF2B5EF4-FFF2-40B4-BE49-F238E27FC236}">
                        <a16:creationId xmlns:a16="http://schemas.microsoft.com/office/drawing/2014/main" id="{59CED771-61B4-4468-BFD3-7F408920A04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01748" y="5167572"/>
                    <a:ext cx="1249227" cy="7745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" name="Picture 10" descr="http://www.xerafy.com/userfiles/uploads/catalogue/35/medium/Roswell-website_1_2.png">
                    <a:extLst>
                      <a:ext uri="{FF2B5EF4-FFF2-40B4-BE49-F238E27FC236}">
                        <a16:creationId xmlns:a16="http://schemas.microsoft.com/office/drawing/2014/main" id="{F1443F60-CE1B-4BD9-BB75-4ADB8D56DA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81229" y="5431362"/>
                    <a:ext cx="1038524" cy="6404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2" name="Прямая со стрелкой 41">
                    <a:extLst>
                      <a:ext uri="{FF2B5EF4-FFF2-40B4-BE49-F238E27FC236}">
                        <a16:creationId xmlns:a16="http://schemas.microsoft.com/office/drawing/2014/main" id="{FC568553-7F12-491C-99F7-1F5172A09D50}"/>
                      </a:ext>
                    </a:extLst>
                  </p:cNvPr>
                  <p:cNvCxnSpPr/>
                  <p:nvPr/>
                </p:nvCxnSpPr>
                <p:spPr>
                  <a:xfrm>
                    <a:off x="9417738" y="5675402"/>
                    <a:ext cx="849645" cy="9706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C47275-8E6C-4C22-A7F4-097C034D643F}"/>
                </a:ext>
              </a:extLst>
            </p:cNvPr>
            <p:cNvSpPr txBox="1"/>
            <p:nvPr/>
          </p:nvSpPr>
          <p:spPr>
            <a:xfrm>
              <a:off x="9075786" y="5926566"/>
              <a:ext cx="2574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RFID-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метка и промаркированный металлический объект</a:t>
              </a:r>
            </a:p>
          </p:txBody>
        </p:sp>
      </p:grpSp>
      <p:sp>
        <p:nvSpPr>
          <p:cNvPr id="44" name="Содержимое 6">
            <a:extLst>
              <a:ext uri="{FF2B5EF4-FFF2-40B4-BE49-F238E27FC236}">
                <a16:creationId xmlns:a16="http://schemas.microsoft.com/office/drawing/2014/main" id="{F408D79F-53DA-4B4E-A3B0-4E61FB48E6F7}"/>
              </a:ext>
            </a:extLst>
          </p:cNvPr>
          <p:cNvSpPr>
            <a:spLocks noGrp="1"/>
          </p:cNvSpPr>
          <p:nvPr/>
        </p:nvSpPr>
        <p:spPr bwMode="auto">
          <a:xfrm>
            <a:off x="379572" y="1693302"/>
            <a:ext cx="6417556" cy="45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метки являются пассивными радиочастотными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устройствами,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им не требуется внутренний источник питания, т.к. для своей работы они используют энергию излучения считывателя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вживление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корпус объекта при сохранении своей работоспособности и дальности считывания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правильном подборе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метки, места и способа её крепления на объекте, её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дистанция считывания 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уменьшается.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метки соответствуют мировым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стандартам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18000-6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/EPC Gen 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Степень защиты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RFID-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меток различна, вплоть до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IP68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Рабочая температура от -40°С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+85°С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до +250°С.</a:t>
            </a:r>
          </a:p>
        </p:txBody>
      </p:sp>
    </p:spTree>
    <p:extLst>
      <p:ext uri="{BB962C8B-B14F-4D97-AF65-F5344CB8AC3E}">
        <p14:creationId xmlns:p14="http://schemas.microsoft.com/office/powerpoint/2010/main" val="4241091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1709</Words>
  <Application>Microsoft Office PowerPoint</Application>
  <PresentationFormat>Широкоэкранный</PresentationFormat>
  <Paragraphs>388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Calibri Light</vt:lpstr>
      <vt:lpstr>Verdana</vt:lpstr>
      <vt:lpstr>Wingdings</vt:lpstr>
      <vt:lpstr>Тема Office</vt:lpstr>
      <vt:lpstr>1_Тема Office</vt:lpstr>
      <vt:lpstr>«Решение дополнительных задач предприятий ГК «Росатом» в плане расширения функциональных возможностей действующих систем подвижной радиосвязи.   Система автоматизированного учета материально-технических ресурсов. Технология RFID» </vt:lpstr>
      <vt:lpstr>О компании</vt:lpstr>
      <vt:lpstr>Сотрудничество с ГК «Росатом»</vt:lpstr>
      <vt:lpstr>Сотрудничество с нами это:</vt:lpstr>
      <vt:lpstr>Сотрудничество с нами это:</vt:lpstr>
      <vt:lpstr>Технология радиочастотной идентификации</vt:lpstr>
      <vt:lpstr>RFID оборудование и материалы</vt:lpstr>
      <vt:lpstr>Типы радиометок</vt:lpstr>
      <vt:lpstr>Технические особенности</vt:lpstr>
      <vt:lpstr>Преимущества радиометок</vt:lpstr>
      <vt:lpstr>Решения в области логистики</vt:lpstr>
      <vt:lpstr>Контроль условий хранения и транспортировки</vt:lpstr>
      <vt:lpstr>RFID метка – защита от контрафакта / контроль вскрытия</vt:lpstr>
      <vt:lpstr>Контроль присутствия / отсутствия физического объекта</vt:lpstr>
      <vt:lpstr>Отслеживание возвратной тары</vt:lpstr>
      <vt:lpstr>Презентация PowerPoint</vt:lpstr>
    </vt:vector>
  </TitlesOfParts>
  <Company>ООО "Фирма РКК"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Атомекс 2018</dc:title>
  <dc:creator>Глеб Коновалов</dc:creator>
  <dc:description>Решение дополнительных задач предприятий ГК «Росатом» в плане расширения функциональных возможностей действующих систем подвижной радиосвязи. _x000d_
Система автоматизированного учета материально-технических ресурсов. Технология RFID</dc:description>
  <cp:lastModifiedBy>Lea</cp:lastModifiedBy>
  <cp:revision>248</cp:revision>
  <dcterms:created xsi:type="dcterms:W3CDTF">2015-11-26T06:51:45Z</dcterms:created>
  <dcterms:modified xsi:type="dcterms:W3CDTF">2018-11-28T11:20:32Z</dcterms:modified>
</cp:coreProperties>
</file>